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87" r:id="rId8"/>
    <p:sldId id="267" r:id="rId9"/>
    <p:sldId id="268" r:id="rId10"/>
    <p:sldId id="269" r:id="rId11"/>
    <p:sldId id="270" r:id="rId12"/>
    <p:sldId id="286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8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6" d="100"/>
          <a:sy n="96" d="100"/>
        </p:scale>
        <p:origin x="545" y="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'S:\Finance\HDriscoll\Desktop for computer update 10 28 2020\covid19 hit\Jan 2021\[2 year comparision total sales and use tax with removed audit pmt November 2020 5 18 21.xlsx]2 year'!$X$3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'[1]2 year'!$W$4:$W$15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'[1]2 year'!$X$4:$X$15</c:f>
              <c:numCache>
                <c:formatCode>General</c:formatCode>
                <c:ptCount val="12"/>
                <c:pt idx="0">
                  <c:v>4205837.5799999954</c:v>
                </c:pt>
                <c:pt idx="1">
                  <c:v>2023740.8099999975</c:v>
                </c:pt>
                <c:pt idx="2">
                  <c:v>2007688.9599999997</c:v>
                </c:pt>
                <c:pt idx="3">
                  <c:v>2863113.9400000116</c:v>
                </c:pt>
                <c:pt idx="4">
                  <c:v>2027577.3299999998</c:v>
                </c:pt>
                <c:pt idx="5">
                  <c:v>2028738.71</c:v>
                </c:pt>
                <c:pt idx="6">
                  <c:v>3362334.5400000066</c:v>
                </c:pt>
                <c:pt idx="7">
                  <c:v>2234697.33</c:v>
                </c:pt>
                <c:pt idx="8">
                  <c:v>2247118.2600000002</c:v>
                </c:pt>
                <c:pt idx="9">
                  <c:v>3188775.99</c:v>
                </c:pt>
                <c:pt idx="10">
                  <c:v>2246819.930000064</c:v>
                </c:pt>
                <c:pt idx="11">
                  <c:v>2047599.91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3D-4606-9091-28175A6CC3A2}"/>
            </c:ext>
          </c:extLst>
        </c:ser>
        <c:ser>
          <c:idx val="1"/>
          <c:order val="1"/>
          <c:tx>
            <c:strRef>
              <c:f>'S:\Finance\HDriscoll\Desktop for computer update 10 28 2020\covid19 hit\Jan 2021\[2 year comparision total sales and use tax with removed audit pmt November 2020 5 18 21.xlsx]2 year'!$Y$3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'[1]2 year'!$W$4:$W$15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'[1]2 year'!$Y$4:$Y$15</c:f>
              <c:numCache>
                <c:formatCode>General</c:formatCode>
                <c:ptCount val="12"/>
                <c:pt idx="0">
                  <c:v>4044392.5599999996</c:v>
                </c:pt>
                <c:pt idx="1">
                  <c:v>2440360.5</c:v>
                </c:pt>
                <c:pt idx="2">
                  <c:v>2034915.7399999998</c:v>
                </c:pt>
                <c:pt idx="3">
                  <c:v>2774151.7199999997</c:v>
                </c:pt>
                <c:pt idx="4">
                  <c:v>1832822.77</c:v>
                </c:pt>
                <c:pt idx="5">
                  <c:v>2175506.62</c:v>
                </c:pt>
                <c:pt idx="6">
                  <c:v>3129964.11</c:v>
                </c:pt>
                <c:pt idx="7">
                  <c:v>2408605.7399999998</c:v>
                </c:pt>
                <c:pt idx="8">
                  <c:v>2434194.9</c:v>
                </c:pt>
                <c:pt idx="9">
                  <c:v>3028338.93</c:v>
                </c:pt>
                <c:pt idx="10">
                  <c:v>2232757</c:v>
                </c:pt>
                <c:pt idx="11">
                  <c:v>2431276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3D-4606-9091-28175A6CC3A2}"/>
            </c:ext>
          </c:extLst>
        </c:ser>
        <c:ser>
          <c:idx val="2"/>
          <c:order val="2"/>
          <c:tx>
            <c:strRef>
              <c:f>'S:\Finance\HDriscoll\Desktop for computer update 10 28 2020\covid19 hit\Jan 2021\[2 year comparision total sales and use tax with removed audit pmt November 2020 5 18 21.xlsx]2 year'!$Z$3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39E1A"/>
            </a:solidFill>
            <a:ln>
              <a:noFill/>
            </a:ln>
            <a:effectLst/>
          </c:spPr>
          <c:invertIfNegative val="0"/>
          <c:cat>
            <c:strRef>
              <c:f>'[1]2 year'!$W$4:$W$15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'[1]2 year'!$Z$4:$Z$15</c:f>
              <c:numCache>
                <c:formatCode>General</c:formatCode>
                <c:ptCount val="12"/>
                <c:pt idx="0">
                  <c:v>4097413.09</c:v>
                </c:pt>
                <c:pt idx="1">
                  <c:v>2149179.61</c:v>
                </c:pt>
                <c:pt idx="2">
                  <c:v>2115204.2199999997</c:v>
                </c:pt>
                <c:pt idx="3">
                  <c:v>2954445.77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3D-4606-9091-28175A6CC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4808480"/>
        <c:axId val="800670608"/>
      </c:barChart>
      <c:catAx>
        <c:axId val="80480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670608"/>
        <c:crosses val="autoZero"/>
        <c:auto val="1"/>
        <c:lblAlgn val="ctr"/>
        <c:lblOffset val="100"/>
        <c:noMultiLvlLbl val="0"/>
      </c:catAx>
      <c:valAx>
        <c:axId val="80067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80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('Monthly Sales Tax by Area'!$AK$4,'Monthly Sales Tax by Area'!$AM$4,'Monthly Sales Tax by Area'!$AO$4,'Monthly Sales Tax by Area'!$AQ$4,'Monthly Sales Tax by Area'!$AS$4,'Monthly Sales Tax by Area'!$AU$4,'Monthly Sales Tax by Area'!$AW$4)</c15:sqref>
                  </c15:fullRef>
                </c:ext>
              </c:extLst>
              <c:f>('Monthly Sales Tax by Area'!$AK$4,'Monthly Sales Tax by Area'!$AO$4,'Monthly Sales Tax by Area'!$AQ$4,'Monthly Sales Tax by Area'!$AS$4,'Monthly Sales Tax by Area'!$AU$4,'Monthly Sales Tax by Area'!$AW$4)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('Monthly Sales Tax by Area'!$AK$12,'Monthly Sales Tax by Area'!$AM$12,'Monthly Sales Tax by Area'!$AO$12,'Monthly Sales Tax by Area'!$AQ$12,'Monthly Sales Tax by Area'!$AS$12,'Monthly Sales Tax by Area'!$AU$12,'Monthly Sales Tax by Area'!$AW$12)</c15:sqref>
                  </c15:fullRef>
                </c:ext>
              </c:extLst>
              <c:f>('Monthly Sales Tax by Area'!$AK$12,'Monthly Sales Tax by Area'!$AO$12,'Monthly Sales Tax by Area'!$AQ$12,'Monthly Sales Tax by Area'!$AS$12,'Monthly Sales Tax by Area'!$AU$12,'Monthly Sales Tax by Area'!$AW$12)</c:f>
              <c:numCache>
                <c:formatCode>#,##0</c:formatCode>
                <c:ptCount val="5"/>
                <c:pt idx="0">
                  <c:v>563496.39999999991</c:v>
                </c:pt>
                <c:pt idx="1">
                  <c:v>537749.45000000007</c:v>
                </c:pt>
                <c:pt idx="2">
                  <c:v>574731.51</c:v>
                </c:pt>
                <c:pt idx="3">
                  <c:v>494412.25999999995</c:v>
                </c:pt>
                <c:pt idx="4">
                  <c:v>565465.11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CD-4CE3-A779-C29E4D13A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5"/>
        <c:axId val="343774240"/>
        <c:axId val="1943614224"/>
      </c:barChart>
      <c:catAx>
        <c:axId val="34377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43614224"/>
        <c:crosses val="autoZero"/>
        <c:auto val="1"/>
        <c:lblAlgn val="ctr"/>
        <c:lblOffset val="100"/>
        <c:noMultiLvlLbl val="0"/>
      </c:catAx>
      <c:valAx>
        <c:axId val="1943614224"/>
        <c:scaling>
          <c:orientation val="minMax"/>
          <c:max val="7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43774240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C00FF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('Monthly Sales Tax by Area'!$AK$4,'Monthly Sales Tax by Area'!$AM$4,'Monthly Sales Tax by Area'!$AO$4,'Monthly Sales Tax by Area'!$AQ$4,'Monthly Sales Tax by Area'!$AS$4,'Monthly Sales Tax by Area'!$AU$4,'Monthly Sales Tax by Area'!$AW$4)</c15:sqref>
                  </c15:fullRef>
                </c:ext>
              </c:extLst>
              <c:f>('Monthly Sales Tax by Area'!$AK$4,'Monthly Sales Tax by Area'!$AO$4,'Monthly Sales Tax by Area'!$AQ$4,'Monthly Sales Tax by Area'!$AS$4,'Monthly Sales Tax by Area'!$AU$4,'Monthly Sales Tax by Area'!$AW$4)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('Monthly Sales Tax by Area'!$AK$13,'Monthly Sales Tax by Area'!$AM$13,'Monthly Sales Tax by Area'!$AO$13,'Monthly Sales Tax by Area'!$AQ$13,'Monthly Sales Tax by Area'!$AS$13,'Monthly Sales Tax by Area'!$AU$13,'Monthly Sales Tax by Area'!$AW$13)</c15:sqref>
                  </c15:fullRef>
                </c:ext>
              </c:extLst>
              <c:f>('Monthly Sales Tax by Area'!$AK$13,'Monthly Sales Tax by Area'!$AO$13,'Monthly Sales Tax by Area'!$AQ$13,'Monthly Sales Tax by Area'!$AS$13,'Monthly Sales Tax by Area'!$AU$13,'Monthly Sales Tax by Area'!$AW$13)</c:f>
              <c:numCache>
                <c:formatCode>#,##0</c:formatCode>
                <c:ptCount val="5"/>
                <c:pt idx="0">
                  <c:v>135080.79</c:v>
                </c:pt>
                <c:pt idx="1">
                  <c:v>146733.73999999996</c:v>
                </c:pt>
                <c:pt idx="2">
                  <c:v>156178.60999999999</c:v>
                </c:pt>
                <c:pt idx="3">
                  <c:v>147466.72999999998</c:v>
                </c:pt>
                <c:pt idx="4">
                  <c:v>139777.41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5-445D-B134-D15893F93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5"/>
        <c:axId val="343774240"/>
        <c:axId val="1943614224"/>
      </c:barChart>
      <c:catAx>
        <c:axId val="34377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43614224"/>
        <c:crosses val="autoZero"/>
        <c:auto val="1"/>
        <c:lblAlgn val="ctr"/>
        <c:lblOffset val="100"/>
        <c:noMultiLvlLbl val="0"/>
      </c:catAx>
      <c:valAx>
        <c:axId val="1943614224"/>
        <c:scaling>
          <c:orientation val="minMax"/>
          <c:max val="17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43774240"/>
        <c:crosses val="autoZero"/>
        <c:crossBetween val="between"/>
        <c:majorUnit val="25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aseline="0">
          <a:latin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('Monthly Sales Tax by Area'!$AK$4,'Monthly Sales Tax by Area'!$AM$4,'Monthly Sales Tax by Area'!$AO$4,'Monthly Sales Tax by Area'!$AQ$4,'Monthly Sales Tax by Area'!$AS$4,'Monthly Sales Tax by Area'!$AU$4,'Monthly Sales Tax by Area'!$AW$4)</c15:sqref>
                  </c15:fullRef>
                </c:ext>
              </c:extLst>
              <c:f>('Monthly Sales Tax by Area'!$AK$4,'Monthly Sales Tax by Area'!$AO$4,'Monthly Sales Tax by Area'!$AQ$4,'Monthly Sales Tax by Area'!$AS$4,'Monthly Sales Tax by Area'!$AU$4,'Monthly Sales Tax by Area'!$AW$4)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('Monthly Sales Tax by Area'!$AK$14,'Monthly Sales Tax by Area'!$AM$14,'Monthly Sales Tax by Area'!$AO$14,'Monthly Sales Tax by Area'!$AQ$14,'Monthly Sales Tax by Area'!$AS$14,'Monthly Sales Tax by Area'!$AU$14,'Monthly Sales Tax by Area'!$AW$14)</c15:sqref>
                  </c15:fullRef>
                </c:ext>
              </c:extLst>
              <c:f>('Monthly Sales Tax by Area'!$AK$14,'Monthly Sales Tax by Area'!$AO$14,'Monthly Sales Tax by Area'!$AQ$14,'Monthly Sales Tax by Area'!$AS$14,'Monthly Sales Tax by Area'!$AU$14,'Monthly Sales Tax by Area'!$AW$14)</c:f>
              <c:numCache>
                <c:formatCode>#,##0</c:formatCode>
                <c:ptCount val="5"/>
                <c:pt idx="0">
                  <c:v>0</c:v>
                </c:pt>
                <c:pt idx="1">
                  <c:v>86919.460000000036</c:v>
                </c:pt>
                <c:pt idx="2">
                  <c:v>50255.39</c:v>
                </c:pt>
                <c:pt idx="3">
                  <c:v>44862.509999999995</c:v>
                </c:pt>
                <c:pt idx="4">
                  <c:v>62235.900000000009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45-4C69-9EC7-197C20958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5"/>
        <c:axId val="343774240"/>
        <c:axId val="1943614224"/>
      </c:barChart>
      <c:catAx>
        <c:axId val="34377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43614224"/>
        <c:crosses val="autoZero"/>
        <c:auto val="1"/>
        <c:lblAlgn val="ctr"/>
        <c:lblOffset val="100"/>
        <c:noMultiLvlLbl val="0"/>
      </c:catAx>
      <c:valAx>
        <c:axId val="1943614224"/>
        <c:scaling>
          <c:orientation val="minMax"/>
          <c:max val="1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43774240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E30C2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('Monthly Sales Tax by Area'!$AK$4,'Monthly Sales Tax by Area'!$AM$4,'Monthly Sales Tax by Area'!$AO$4,'Monthly Sales Tax by Area'!$AQ$4,'Monthly Sales Tax by Area'!$AS$4,'Monthly Sales Tax by Area'!$AU$4,'Monthly Sales Tax by Area'!$AW$4)</c15:sqref>
                  </c15:fullRef>
                </c:ext>
              </c:extLst>
              <c:f>('Monthly Sales Tax by Area'!$AK$4,'Monthly Sales Tax by Area'!$AO$4,'Monthly Sales Tax by Area'!$AQ$4,'Monthly Sales Tax by Area'!$AS$4,'Monthly Sales Tax by Area'!$AU$4,'Monthly Sales Tax by Area'!$AW$4)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('Monthly Sales Tax by Area'!$AK$15,'Monthly Sales Tax by Area'!$AM$15,'Monthly Sales Tax by Area'!$AO$15,'Monthly Sales Tax by Area'!$AQ$15,'Monthly Sales Tax by Area'!$AS$15,'Monthly Sales Tax by Area'!$AU$15,'Monthly Sales Tax by Area'!$AW$15)</c15:sqref>
                  </c15:fullRef>
                </c:ext>
              </c:extLst>
              <c:f>('Monthly Sales Tax by Area'!$AK$15,'Monthly Sales Tax by Area'!$AO$15,'Monthly Sales Tax by Area'!$AQ$15,'Monthly Sales Tax by Area'!$AS$15,'Monthly Sales Tax by Area'!$AU$15,'Monthly Sales Tax by Area'!$AW$15)</c:f>
              <c:numCache>
                <c:formatCode>#,##0</c:formatCode>
                <c:ptCount val="5"/>
                <c:pt idx="0">
                  <c:v>1253748.7999999998</c:v>
                </c:pt>
                <c:pt idx="1">
                  <c:v>1352843.8399999989</c:v>
                </c:pt>
                <c:pt idx="2">
                  <c:v>1001331.7900000003</c:v>
                </c:pt>
                <c:pt idx="3">
                  <c:v>1221620.8599999999</c:v>
                </c:pt>
                <c:pt idx="4">
                  <c:v>830441.99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0-4C79-A0E1-0CE846C22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5"/>
        <c:axId val="343774240"/>
        <c:axId val="1943614224"/>
      </c:barChart>
      <c:catAx>
        <c:axId val="34377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43614224"/>
        <c:crosses val="autoZero"/>
        <c:auto val="1"/>
        <c:lblAlgn val="ctr"/>
        <c:lblOffset val="100"/>
        <c:noMultiLvlLbl val="0"/>
      </c:catAx>
      <c:valAx>
        <c:axId val="1943614224"/>
        <c:scaling>
          <c:orientation val="minMax"/>
          <c:max val="1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43774240"/>
        <c:crosses val="autoZero"/>
        <c:crossBetween val="between"/>
        <c:majorUnit val="250000"/>
        <c:minorUnit val="1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>
                <a:latin typeface="+mn-lt"/>
              </a:rPr>
              <a:t>YTD Sales and Use Collections by Area 2017-2021  "Cash Basis"</a:t>
            </a:r>
          </a:p>
        </c:rich>
      </c:tx>
      <c:layout>
        <c:manualLayout>
          <c:xMode val="edge"/>
          <c:yMode val="edge"/>
          <c:x val="0.182746067400005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725490196085397E-2"/>
          <c:y val="6.4589269873950042E-2"/>
          <c:w val="0.81716358772459996"/>
          <c:h val="0.87476408981561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'Monthly Sales Tax by Area'!$E$4</c:f>
              <c:strCache>
                <c:ptCount val="1"/>
                <c:pt idx="0">
                  <c:v>1,998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'Monthly Sales Tax by Area'!$A$5:$A$15</c:f>
              <c:strCache>
                <c:ptCount val="11"/>
                <c:pt idx="0">
                  <c:v>Area 1</c:v>
                </c:pt>
                <c:pt idx="1">
                  <c:v>Area 2</c:v>
                </c:pt>
                <c:pt idx="2">
                  <c:v>Area 3</c:v>
                </c:pt>
                <c:pt idx="3">
                  <c:v>Area 4</c:v>
                </c:pt>
                <c:pt idx="4">
                  <c:v>Area 5</c:v>
                </c:pt>
                <c:pt idx="5">
                  <c:v>Area 6</c:v>
                </c:pt>
                <c:pt idx="6">
                  <c:v>Area 7</c:v>
                </c:pt>
                <c:pt idx="7">
                  <c:v>Area 8</c:v>
                </c:pt>
                <c:pt idx="8">
                  <c:v>Area 13</c:v>
                </c:pt>
                <c:pt idx="9">
                  <c:v>Area 14</c:v>
                </c:pt>
                <c:pt idx="10">
                  <c:v>Regular Use</c:v>
                </c:pt>
              </c:strCache>
            </c:strRef>
          </c:cat>
          <c:val>
            <c:numRef>
              <c:f>'Monthly Sales Tax by Area'!$E$5:$E$15</c:f>
            </c:numRef>
          </c:val>
          <c:extLst>
            <c:ext xmlns:c16="http://schemas.microsoft.com/office/drawing/2014/chart" uri="{C3380CC4-5D6E-409C-BE32-E72D297353CC}">
              <c16:uniqueId val="{00000000-6E45-411C-8D7A-FAD3047050B7}"/>
            </c:ext>
          </c:extLst>
        </c:ser>
        <c:ser>
          <c:idx val="2"/>
          <c:order val="1"/>
          <c:tx>
            <c:strRef>
              <c:f>'Monthly Sales Tax by Area'!$I$4</c:f>
              <c:strCache>
                <c:ptCount val="1"/>
                <c:pt idx="0">
                  <c:v>2,001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'Monthly Sales Tax by Area'!$A$5:$A$15</c:f>
              <c:strCache>
                <c:ptCount val="11"/>
                <c:pt idx="0">
                  <c:v>Area 1</c:v>
                </c:pt>
                <c:pt idx="1">
                  <c:v>Area 2</c:v>
                </c:pt>
                <c:pt idx="2">
                  <c:v>Area 3</c:v>
                </c:pt>
                <c:pt idx="3">
                  <c:v>Area 4</c:v>
                </c:pt>
                <c:pt idx="4">
                  <c:v>Area 5</c:v>
                </c:pt>
                <c:pt idx="5">
                  <c:v>Area 6</c:v>
                </c:pt>
                <c:pt idx="6">
                  <c:v>Area 7</c:v>
                </c:pt>
                <c:pt idx="7">
                  <c:v>Area 8</c:v>
                </c:pt>
                <c:pt idx="8">
                  <c:v>Area 13</c:v>
                </c:pt>
                <c:pt idx="9">
                  <c:v>Area 14</c:v>
                </c:pt>
                <c:pt idx="10">
                  <c:v>Regular Use</c:v>
                </c:pt>
              </c:strCache>
            </c:strRef>
          </c:cat>
          <c:val>
            <c:numRef>
              <c:f>'Monthly Sales Tax by Area'!$I$5:$I$15</c:f>
            </c:numRef>
          </c:val>
          <c:extLst>
            <c:ext xmlns:c16="http://schemas.microsoft.com/office/drawing/2014/chart" uri="{C3380CC4-5D6E-409C-BE32-E72D297353CC}">
              <c16:uniqueId val="{00000001-6E45-411C-8D7A-FAD3047050B7}"/>
            </c:ext>
          </c:extLst>
        </c:ser>
        <c:ser>
          <c:idx val="3"/>
          <c:order val="2"/>
          <c:tx>
            <c:strRef>
              <c:f>'Monthly Sales Tax by Area'!$K$4</c:f>
              <c:strCache>
                <c:ptCount val="1"/>
                <c:pt idx="0">
                  <c:v>2,002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'Monthly Sales Tax by Area'!$A$5:$A$15</c:f>
              <c:strCache>
                <c:ptCount val="11"/>
                <c:pt idx="0">
                  <c:v>Area 1</c:v>
                </c:pt>
                <c:pt idx="1">
                  <c:v>Area 2</c:v>
                </c:pt>
                <c:pt idx="2">
                  <c:v>Area 3</c:v>
                </c:pt>
                <c:pt idx="3">
                  <c:v>Area 4</c:v>
                </c:pt>
                <c:pt idx="4">
                  <c:v>Area 5</c:v>
                </c:pt>
                <c:pt idx="5">
                  <c:v>Area 6</c:v>
                </c:pt>
                <c:pt idx="6">
                  <c:v>Area 7</c:v>
                </c:pt>
                <c:pt idx="7">
                  <c:v>Area 8</c:v>
                </c:pt>
                <c:pt idx="8">
                  <c:v>Area 13</c:v>
                </c:pt>
                <c:pt idx="9">
                  <c:v>Area 14</c:v>
                </c:pt>
                <c:pt idx="10">
                  <c:v>Regular Use</c:v>
                </c:pt>
              </c:strCache>
            </c:strRef>
          </c:cat>
          <c:val>
            <c:numRef>
              <c:f>'Monthly Sales Tax by Area'!$K$5:$K$15</c:f>
            </c:numRef>
          </c:val>
          <c:extLst>
            <c:ext xmlns:c16="http://schemas.microsoft.com/office/drawing/2014/chart" uri="{C3380CC4-5D6E-409C-BE32-E72D297353CC}">
              <c16:uniqueId val="{00000002-6E45-411C-8D7A-FAD3047050B7}"/>
            </c:ext>
          </c:extLst>
        </c:ser>
        <c:ser>
          <c:idx val="4"/>
          <c:order val="3"/>
          <c:tx>
            <c:strRef>
              <c:f>'Monthly Sales Tax by Area'!$M$4</c:f>
              <c:strCache>
                <c:ptCount val="1"/>
                <c:pt idx="0">
                  <c:v>2,003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'Monthly Sales Tax by Area'!$A$5:$A$15</c:f>
              <c:strCache>
                <c:ptCount val="11"/>
                <c:pt idx="0">
                  <c:v>Area 1</c:v>
                </c:pt>
                <c:pt idx="1">
                  <c:v>Area 2</c:v>
                </c:pt>
                <c:pt idx="2">
                  <c:v>Area 3</c:v>
                </c:pt>
                <c:pt idx="3">
                  <c:v>Area 4</c:v>
                </c:pt>
                <c:pt idx="4">
                  <c:v>Area 5</c:v>
                </c:pt>
                <c:pt idx="5">
                  <c:v>Area 6</c:v>
                </c:pt>
                <c:pt idx="6">
                  <c:v>Area 7</c:v>
                </c:pt>
                <c:pt idx="7">
                  <c:v>Area 8</c:v>
                </c:pt>
                <c:pt idx="8">
                  <c:v>Area 13</c:v>
                </c:pt>
                <c:pt idx="9">
                  <c:v>Area 14</c:v>
                </c:pt>
                <c:pt idx="10">
                  <c:v>Regular Use</c:v>
                </c:pt>
              </c:strCache>
            </c:strRef>
          </c:cat>
          <c:val>
            <c:numRef>
              <c:f>'Monthly Sales Tax by Area'!$M$5:$M$15</c:f>
            </c:numRef>
          </c:val>
          <c:extLst>
            <c:ext xmlns:c16="http://schemas.microsoft.com/office/drawing/2014/chart" uri="{C3380CC4-5D6E-409C-BE32-E72D297353CC}">
              <c16:uniqueId val="{00000003-6E45-411C-8D7A-FAD3047050B7}"/>
            </c:ext>
          </c:extLst>
        </c:ser>
        <c:ser>
          <c:idx val="5"/>
          <c:order val="4"/>
          <c:tx>
            <c:v>2004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'Monthly Sales Tax by Area'!$A$5:$A$15</c:f>
              <c:strCache>
                <c:ptCount val="11"/>
                <c:pt idx="0">
                  <c:v>Area 1</c:v>
                </c:pt>
                <c:pt idx="1">
                  <c:v>Area 2</c:v>
                </c:pt>
                <c:pt idx="2">
                  <c:v>Area 3</c:v>
                </c:pt>
                <c:pt idx="3">
                  <c:v>Area 4</c:v>
                </c:pt>
                <c:pt idx="4">
                  <c:v>Area 5</c:v>
                </c:pt>
                <c:pt idx="5">
                  <c:v>Area 6</c:v>
                </c:pt>
                <c:pt idx="6">
                  <c:v>Area 7</c:v>
                </c:pt>
                <c:pt idx="7">
                  <c:v>Area 8</c:v>
                </c:pt>
                <c:pt idx="8">
                  <c:v>Area 13</c:v>
                </c:pt>
                <c:pt idx="9">
                  <c:v>Area 14</c:v>
                </c:pt>
                <c:pt idx="10">
                  <c:v>Regular Use</c:v>
                </c:pt>
              </c:strCache>
            </c:strRef>
          </c:cat>
          <c:val>
            <c:numRef>
              <c:f>'Monthly Sales Tax by Area'!$O$5:$O$15</c:f>
            </c:numRef>
          </c:val>
          <c:extLst>
            <c:ext xmlns:c16="http://schemas.microsoft.com/office/drawing/2014/chart" uri="{C3380CC4-5D6E-409C-BE32-E72D297353CC}">
              <c16:uniqueId val="{00000004-6E45-411C-8D7A-FAD3047050B7}"/>
            </c:ext>
          </c:extLst>
        </c:ser>
        <c:ser>
          <c:idx val="1"/>
          <c:order val="5"/>
          <c:tx>
            <c:v>2005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'Monthly Sales Tax by Area'!$A$5:$A$15</c:f>
              <c:strCache>
                <c:ptCount val="11"/>
                <c:pt idx="0">
                  <c:v>Area 1</c:v>
                </c:pt>
                <c:pt idx="1">
                  <c:v>Area 2</c:v>
                </c:pt>
                <c:pt idx="2">
                  <c:v>Area 3</c:v>
                </c:pt>
                <c:pt idx="3">
                  <c:v>Area 4</c:v>
                </c:pt>
                <c:pt idx="4">
                  <c:v>Area 5</c:v>
                </c:pt>
                <c:pt idx="5">
                  <c:v>Area 6</c:v>
                </c:pt>
                <c:pt idx="6">
                  <c:v>Area 7</c:v>
                </c:pt>
                <c:pt idx="7">
                  <c:v>Area 8</c:v>
                </c:pt>
                <c:pt idx="8">
                  <c:v>Area 13</c:v>
                </c:pt>
                <c:pt idx="9">
                  <c:v>Area 14</c:v>
                </c:pt>
                <c:pt idx="10">
                  <c:v>Regular Use</c:v>
                </c:pt>
              </c:strCache>
            </c:strRef>
          </c:cat>
          <c:val>
            <c:numRef>
              <c:f>'Monthly Sales Tax by Area'!$Q$5:$Q$15</c:f>
            </c:numRef>
          </c:val>
          <c:extLst>
            <c:ext xmlns:c16="http://schemas.microsoft.com/office/drawing/2014/chart" uri="{C3380CC4-5D6E-409C-BE32-E72D297353CC}">
              <c16:uniqueId val="{00000005-6E45-411C-8D7A-FAD3047050B7}"/>
            </c:ext>
          </c:extLst>
        </c:ser>
        <c:ser>
          <c:idx val="6"/>
          <c:order val="6"/>
          <c:tx>
            <c:strRef>
              <c:f>'Monthly Sales Tax by Area'!$S$4</c:f>
              <c:strCache>
                <c:ptCount val="1"/>
                <c:pt idx="0">
                  <c:v>2,006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'Monthly Sales Tax by Area'!$A$5:$A$15</c:f>
              <c:strCache>
                <c:ptCount val="11"/>
                <c:pt idx="0">
                  <c:v>Area 1</c:v>
                </c:pt>
                <c:pt idx="1">
                  <c:v>Area 2</c:v>
                </c:pt>
                <c:pt idx="2">
                  <c:v>Area 3</c:v>
                </c:pt>
                <c:pt idx="3">
                  <c:v>Area 4</c:v>
                </c:pt>
                <c:pt idx="4">
                  <c:v>Area 5</c:v>
                </c:pt>
                <c:pt idx="5">
                  <c:v>Area 6</c:v>
                </c:pt>
                <c:pt idx="6">
                  <c:v>Area 7</c:v>
                </c:pt>
                <c:pt idx="7">
                  <c:v>Area 8</c:v>
                </c:pt>
                <c:pt idx="8">
                  <c:v>Area 13</c:v>
                </c:pt>
                <c:pt idx="9">
                  <c:v>Area 14</c:v>
                </c:pt>
                <c:pt idx="10">
                  <c:v>Regular Use</c:v>
                </c:pt>
              </c:strCache>
            </c:strRef>
          </c:cat>
          <c:val>
            <c:numRef>
              <c:f>'Monthly Sales Tax by Area'!$S$5:$S$15</c:f>
            </c:numRef>
          </c:val>
          <c:extLst>
            <c:ext xmlns:c16="http://schemas.microsoft.com/office/drawing/2014/chart" uri="{C3380CC4-5D6E-409C-BE32-E72D297353CC}">
              <c16:uniqueId val="{00000006-6E45-411C-8D7A-FAD3047050B7}"/>
            </c:ext>
          </c:extLst>
        </c:ser>
        <c:ser>
          <c:idx val="7"/>
          <c:order val="7"/>
          <c:tx>
            <c:strRef>
              <c:f>'Monthly Sales Tax by Area'!$U$4</c:f>
              <c:strCache>
                <c:ptCount val="1"/>
                <c:pt idx="0">
                  <c:v>2,007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'Monthly Sales Tax by Area'!$A$5:$A$15</c:f>
              <c:strCache>
                <c:ptCount val="11"/>
                <c:pt idx="0">
                  <c:v>Area 1</c:v>
                </c:pt>
                <c:pt idx="1">
                  <c:v>Area 2</c:v>
                </c:pt>
                <c:pt idx="2">
                  <c:v>Area 3</c:v>
                </c:pt>
                <c:pt idx="3">
                  <c:v>Area 4</c:v>
                </c:pt>
                <c:pt idx="4">
                  <c:v>Area 5</c:v>
                </c:pt>
                <c:pt idx="5">
                  <c:v>Area 6</c:v>
                </c:pt>
                <c:pt idx="6">
                  <c:v>Area 7</c:v>
                </c:pt>
                <c:pt idx="7">
                  <c:v>Area 8</c:v>
                </c:pt>
                <c:pt idx="8">
                  <c:v>Area 13</c:v>
                </c:pt>
                <c:pt idx="9">
                  <c:v>Area 14</c:v>
                </c:pt>
                <c:pt idx="10">
                  <c:v>Regular Use</c:v>
                </c:pt>
              </c:strCache>
            </c:strRef>
          </c:cat>
          <c:val>
            <c:numRef>
              <c:f>'Monthly Sales Tax by Area'!$U$5:$U$15</c:f>
            </c:numRef>
          </c:val>
          <c:extLst>
            <c:ext xmlns:c16="http://schemas.microsoft.com/office/drawing/2014/chart" uri="{C3380CC4-5D6E-409C-BE32-E72D297353CC}">
              <c16:uniqueId val="{00000007-6E45-411C-8D7A-FAD3047050B7}"/>
            </c:ext>
          </c:extLst>
        </c:ser>
        <c:ser>
          <c:idx val="8"/>
          <c:order val="8"/>
          <c:tx>
            <c:strRef>
              <c:f>'Monthly Sales Tax by Area'!$W$4</c:f>
              <c:strCache>
                <c:ptCount val="1"/>
                <c:pt idx="0">
                  <c:v>2,008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'Monthly Sales Tax by Area'!$A$5:$A$15</c:f>
              <c:strCache>
                <c:ptCount val="11"/>
                <c:pt idx="0">
                  <c:v>Area 1</c:v>
                </c:pt>
                <c:pt idx="1">
                  <c:v>Area 2</c:v>
                </c:pt>
                <c:pt idx="2">
                  <c:v>Area 3</c:v>
                </c:pt>
                <c:pt idx="3">
                  <c:v>Area 4</c:v>
                </c:pt>
                <c:pt idx="4">
                  <c:v>Area 5</c:v>
                </c:pt>
                <c:pt idx="5">
                  <c:v>Area 6</c:v>
                </c:pt>
                <c:pt idx="6">
                  <c:v>Area 7</c:v>
                </c:pt>
                <c:pt idx="7">
                  <c:v>Area 8</c:v>
                </c:pt>
                <c:pt idx="8">
                  <c:v>Area 13</c:v>
                </c:pt>
                <c:pt idx="9">
                  <c:v>Area 14</c:v>
                </c:pt>
                <c:pt idx="10">
                  <c:v>Regular Use</c:v>
                </c:pt>
              </c:strCache>
            </c:strRef>
          </c:cat>
          <c:val>
            <c:numRef>
              <c:f>'Monthly Sales Tax by Area'!$W$5:$W$15</c:f>
            </c:numRef>
          </c:val>
          <c:extLst>
            <c:ext xmlns:c16="http://schemas.microsoft.com/office/drawing/2014/chart" uri="{C3380CC4-5D6E-409C-BE32-E72D297353CC}">
              <c16:uniqueId val="{00000008-6E45-411C-8D7A-FAD3047050B7}"/>
            </c:ext>
          </c:extLst>
        </c:ser>
        <c:ser>
          <c:idx val="9"/>
          <c:order val="9"/>
          <c:tx>
            <c:strRef>
              <c:f>'Monthly Sales Tax by Area'!$Y$4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'Monthly Sales Tax by Area'!$A$5:$A$15</c:f>
              <c:strCache>
                <c:ptCount val="11"/>
                <c:pt idx="0">
                  <c:v>Area 1</c:v>
                </c:pt>
                <c:pt idx="1">
                  <c:v>Area 2</c:v>
                </c:pt>
                <c:pt idx="2">
                  <c:v>Area 3</c:v>
                </c:pt>
                <c:pt idx="3">
                  <c:v>Area 4</c:v>
                </c:pt>
                <c:pt idx="4">
                  <c:v>Area 5</c:v>
                </c:pt>
                <c:pt idx="5">
                  <c:v>Area 6</c:v>
                </c:pt>
                <c:pt idx="6">
                  <c:v>Area 7</c:v>
                </c:pt>
                <c:pt idx="7">
                  <c:v>Area 8</c:v>
                </c:pt>
                <c:pt idx="8">
                  <c:v>Area 13</c:v>
                </c:pt>
                <c:pt idx="9">
                  <c:v>Area 14</c:v>
                </c:pt>
                <c:pt idx="10">
                  <c:v>Regular Use</c:v>
                </c:pt>
              </c:strCache>
            </c:strRef>
          </c:cat>
          <c:val>
            <c:numRef>
              <c:f>'Monthly Sales Tax by Area'!$Y$5:$Y$15</c:f>
            </c:numRef>
          </c:val>
          <c:extLst>
            <c:ext xmlns:c16="http://schemas.microsoft.com/office/drawing/2014/chart" uri="{C3380CC4-5D6E-409C-BE32-E72D297353CC}">
              <c16:uniqueId val="{00000009-6E45-411C-8D7A-FAD3047050B7}"/>
            </c:ext>
          </c:extLst>
        </c:ser>
        <c:ser>
          <c:idx val="10"/>
          <c:order val="10"/>
          <c:tx>
            <c:strRef>
              <c:f>'Monthly Sales Tax by Area'!$AA$4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'Monthly Sales Tax by Area'!$A$5:$A$15</c:f>
              <c:strCache>
                <c:ptCount val="11"/>
                <c:pt idx="0">
                  <c:v>Area 1</c:v>
                </c:pt>
                <c:pt idx="1">
                  <c:v>Area 2</c:v>
                </c:pt>
                <c:pt idx="2">
                  <c:v>Area 3</c:v>
                </c:pt>
                <c:pt idx="3">
                  <c:v>Area 4</c:v>
                </c:pt>
                <c:pt idx="4">
                  <c:v>Area 5</c:v>
                </c:pt>
                <c:pt idx="5">
                  <c:v>Area 6</c:v>
                </c:pt>
                <c:pt idx="6">
                  <c:v>Area 7</c:v>
                </c:pt>
                <c:pt idx="7">
                  <c:v>Area 8</c:v>
                </c:pt>
                <c:pt idx="8">
                  <c:v>Area 13</c:v>
                </c:pt>
                <c:pt idx="9">
                  <c:v>Area 14</c:v>
                </c:pt>
                <c:pt idx="10">
                  <c:v>Regular Use</c:v>
                </c:pt>
              </c:strCache>
            </c:strRef>
          </c:cat>
          <c:val>
            <c:numRef>
              <c:f>'Monthly Sales Tax by Area'!$AA$5:$AA$15</c:f>
            </c:numRef>
          </c:val>
          <c:extLst>
            <c:ext xmlns:c16="http://schemas.microsoft.com/office/drawing/2014/chart" uri="{C3380CC4-5D6E-409C-BE32-E72D297353CC}">
              <c16:uniqueId val="{0000000A-6E45-411C-8D7A-FAD3047050B7}"/>
            </c:ext>
          </c:extLst>
        </c:ser>
        <c:ser>
          <c:idx val="11"/>
          <c:order val="11"/>
          <c:tx>
            <c:strRef>
              <c:f>'Monthly Sales Tax by Area'!$AC$4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'Monthly Sales Tax by Area'!$A$5:$A$15</c:f>
              <c:strCache>
                <c:ptCount val="11"/>
                <c:pt idx="0">
                  <c:v>Area 1</c:v>
                </c:pt>
                <c:pt idx="1">
                  <c:v>Area 2</c:v>
                </c:pt>
                <c:pt idx="2">
                  <c:v>Area 3</c:v>
                </c:pt>
                <c:pt idx="3">
                  <c:v>Area 4</c:v>
                </c:pt>
                <c:pt idx="4">
                  <c:v>Area 5</c:v>
                </c:pt>
                <c:pt idx="5">
                  <c:v>Area 6</c:v>
                </c:pt>
                <c:pt idx="6">
                  <c:v>Area 7</c:v>
                </c:pt>
                <c:pt idx="7">
                  <c:v>Area 8</c:v>
                </c:pt>
                <c:pt idx="8">
                  <c:v>Area 13</c:v>
                </c:pt>
                <c:pt idx="9">
                  <c:v>Area 14</c:v>
                </c:pt>
                <c:pt idx="10">
                  <c:v>Regular Use</c:v>
                </c:pt>
              </c:strCache>
            </c:strRef>
          </c:cat>
          <c:val>
            <c:numRef>
              <c:f>'Monthly Sales Tax by Area'!$AC$5:$AC$15</c:f>
            </c:numRef>
          </c:val>
          <c:extLst>
            <c:ext xmlns:c16="http://schemas.microsoft.com/office/drawing/2014/chart" uri="{C3380CC4-5D6E-409C-BE32-E72D297353CC}">
              <c16:uniqueId val="{0000000B-6E45-411C-8D7A-FAD3047050B7}"/>
            </c:ext>
          </c:extLst>
        </c:ser>
        <c:ser>
          <c:idx val="12"/>
          <c:order val="12"/>
          <c:tx>
            <c:strRef>
              <c:f>'Monthly Sales Tax by Area'!$AE$4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'Monthly Sales Tax by Area'!$A$5:$A$15</c:f>
              <c:strCache>
                <c:ptCount val="11"/>
                <c:pt idx="0">
                  <c:v>Area 1</c:v>
                </c:pt>
                <c:pt idx="1">
                  <c:v>Area 2</c:v>
                </c:pt>
                <c:pt idx="2">
                  <c:v>Area 3</c:v>
                </c:pt>
                <c:pt idx="3">
                  <c:v>Area 4</c:v>
                </c:pt>
                <c:pt idx="4">
                  <c:v>Area 5</c:v>
                </c:pt>
                <c:pt idx="5">
                  <c:v>Area 6</c:v>
                </c:pt>
                <c:pt idx="6">
                  <c:v>Area 7</c:v>
                </c:pt>
                <c:pt idx="7">
                  <c:v>Area 8</c:v>
                </c:pt>
                <c:pt idx="8">
                  <c:v>Area 13</c:v>
                </c:pt>
                <c:pt idx="9">
                  <c:v>Area 14</c:v>
                </c:pt>
                <c:pt idx="10">
                  <c:v>Regular Use</c:v>
                </c:pt>
              </c:strCache>
            </c:strRef>
          </c:cat>
          <c:val>
            <c:numRef>
              <c:f>'Monthly Sales Tax by Area'!$AE$5:$AE$15</c:f>
            </c:numRef>
          </c:val>
          <c:extLst>
            <c:ext xmlns:c16="http://schemas.microsoft.com/office/drawing/2014/chart" uri="{C3380CC4-5D6E-409C-BE32-E72D297353CC}">
              <c16:uniqueId val="{0000000C-6E45-411C-8D7A-FAD3047050B7}"/>
            </c:ext>
          </c:extLst>
        </c:ser>
        <c:ser>
          <c:idx val="13"/>
          <c:order val="13"/>
          <c:tx>
            <c:strRef>
              <c:f>'Monthly Sales Tax by Area'!$AK$4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'Monthly Sales Tax by Area'!$A$5:$A$15</c:f>
              <c:strCache>
                <c:ptCount val="11"/>
                <c:pt idx="0">
                  <c:v>Area 1</c:v>
                </c:pt>
                <c:pt idx="1">
                  <c:v>Area 2</c:v>
                </c:pt>
                <c:pt idx="2">
                  <c:v>Area 3</c:v>
                </c:pt>
                <c:pt idx="3">
                  <c:v>Area 4</c:v>
                </c:pt>
                <c:pt idx="4">
                  <c:v>Area 5</c:v>
                </c:pt>
                <c:pt idx="5">
                  <c:v>Area 6</c:v>
                </c:pt>
                <c:pt idx="6">
                  <c:v>Area 7</c:v>
                </c:pt>
                <c:pt idx="7">
                  <c:v>Area 8</c:v>
                </c:pt>
                <c:pt idx="8">
                  <c:v>Area 13</c:v>
                </c:pt>
                <c:pt idx="9">
                  <c:v>Area 14</c:v>
                </c:pt>
                <c:pt idx="10">
                  <c:v>Regular Use</c:v>
                </c:pt>
              </c:strCache>
            </c:strRef>
          </c:cat>
          <c:val>
            <c:numRef>
              <c:f>'Monthly Sales Tax by Area'!$AK$5:$AK$15</c:f>
            </c:numRef>
          </c:val>
          <c:extLst>
            <c:ext xmlns:c16="http://schemas.microsoft.com/office/drawing/2014/chart" uri="{C3380CC4-5D6E-409C-BE32-E72D297353CC}">
              <c16:uniqueId val="{0000000D-6E45-411C-8D7A-FAD3047050B7}"/>
            </c:ext>
          </c:extLst>
        </c:ser>
        <c:ser>
          <c:idx val="15"/>
          <c:order val="15"/>
          <c:tx>
            <c:strRef>
              <c:f>'Monthly Sales Tax by Area'!$AO$4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'Monthly Sales Tax by Area'!$A$5:$A$15</c:f>
              <c:strCache>
                <c:ptCount val="11"/>
                <c:pt idx="0">
                  <c:v>Area 1</c:v>
                </c:pt>
                <c:pt idx="1">
                  <c:v>Area 2</c:v>
                </c:pt>
                <c:pt idx="2">
                  <c:v>Area 3</c:v>
                </c:pt>
                <c:pt idx="3">
                  <c:v>Area 4</c:v>
                </c:pt>
                <c:pt idx="4">
                  <c:v>Area 5</c:v>
                </c:pt>
                <c:pt idx="5">
                  <c:v>Area 6</c:v>
                </c:pt>
                <c:pt idx="6">
                  <c:v>Area 7</c:v>
                </c:pt>
                <c:pt idx="7">
                  <c:v>Area 8</c:v>
                </c:pt>
                <c:pt idx="8">
                  <c:v>Area 13</c:v>
                </c:pt>
                <c:pt idx="9">
                  <c:v>Area 14</c:v>
                </c:pt>
                <c:pt idx="10">
                  <c:v>Regular Use</c:v>
                </c:pt>
              </c:strCache>
            </c:strRef>
          </c:cat>
          <c:val>
            <c:numRef>
              <c:f>'Monthly Sales Tax by Area'!$AO$5:$AO$15</c:f>
              <c:numCache>
                <c:formatCode>#,##0</c:formatCode>
                <c:ptCount val="11"/>
                <c:pt idx="0">
                  <c:v>1188844.2300000009</c:v>
                </c:pt>
                <c:pt idx="1">
                  <c:v>678174.95000000054</c:v>
                </c:pt>
                <c:pt idx="2">
                  <c:v>612397.70999999961</c:v>
                </c:pt>
                <c:pt idx="3">
                  <c:v>545392.54</c:v>
                </c:pt>
                <c:pt idx="4">
                  <c:v>332189.0399999998</c:v>
                </c:pt>
                <c:pt idx="5">
                  <c:v>1139117.0799999994</c:v>
                </c:pt>
                <c:pt idx="6">
                  <c:v>3681092.0599999963</c:v>
                </c:pt>
                <c:pt idx="7">
                  <c:v>563496.39999999991</c:v>
                </c:pt>
                <c:pt idx="8">
                  <c:v>135080.79</c:v>
                </c:pt>
                <c:pt idx="9">
                  <c:v>0</c:v>
                </c:pt>
                <c:pt idx="10">
                  <c:v>1253748.7999999998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E45-411C-8D7A-FAD3047050B7}"/>
            </c:ext>
          </c:extLst>
        </c:ser>
        <c:ser>
          <c:idx val="16"/>
          <c:order val="16"/>
          <c:tx>
            <c:strRef>
              <c:f>'Monthly Sales Tax by Area'!$AQ$4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'Monthly Sales Tax by Area'!$A$5:$A$15</c:f>
              <c:strCache>
                <c:ptCount val="11"/>
                <c:pt idx="0">
                  <c:v>Area 1</c:v>
                </c:pt>
                <c:pt idx="1">
                  <c:v>Area 2</c:v>
                </c:pt>
                <c:pt idx="2">
                  <c:v>Area 3</c:v>
                </c:pt>
                <c:pt idx="3">
                  <c:v>Area 4</c:v>
                </c:pt>
                <c:pt idx="4">
                  <c:v>Area 5</c:v>
                </c:pt>
                <c:pt idx="5">
                  <c:v>Area 6</c:v>
                </c:pt>
                <c:pt idx="6">
                  <c:v>Area 7</c:v>
                </c:pt>
                <c:pt idx="7">
                  <c:v>Area 8</c:v>
                </c:pt>
                <c:pt idx="8">
                  <c:v>Area 13</c:v>
                </c:pt>
                <c:pt idx="9">
                  <c:v>Area 14</c:v>
                </c:pt>
                <c:pt idx="10">
                  <c:v>Regular Use</c:v>
                </c:pt>
              </c:strCache>
            </c:strRef>
          </c:cat>
          <c:val>
            <c:numRef>
              <c:f>'Monthly Sales Tax by Area'!$AQ$5:$AQ$15</c:f>
              <c:numCache>
                <c:formatCode>#,##0</c:formatCode>
                <c:ptCount val="11"/>
                <c:pt idx="0">
                  <c:v>1229884.74</c:v>
                </c:pt>
                <c:pt idx="1">
                  <c:v>773689.24999999988</c:v>
                </c:pt>
                <c:pt idx="2">
                  <c:v>818623.11999999988</c:v>
                </c:pt>
                <c:pt idx="3">
                  <c:v>417043.06</c:v>
                </c:pt>
                <c:pt idx="4">
                  <c:v>514555.58999999997</c:v>
                </c:pt>
                <c:pt idx="5">
                  <c:v>1158096.6899999992</c:v>
                </c:pt>
                <c:pt idx="6">
                  <c:v>3708022.8899999927</c:v>
                </c:pt>
                <c:pt idx="7">
                  <c:v>537749.45000000007</c:v>
                </c:pt>
                <c:pt idx="8">
                  <c:v>146733.73999999996</c:v>
                </c:pt>
                <c:pt idx="9">
                  <c:v>86919.460000000036</c:v>
                </c:pt>
                <c:pt idx="10">
                  <c:v>1352843.8399999989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E45-411C-8D7A-FAD3047050B7}"/>
            </c:ext>
          </c:extLst>
        </c:ser>
        <c:ser>
          <c:idx val="17"/>
          <c:order val="17"/>
          <c:tx>
            <c:strRef>
              <c:f>'Monthly Sales Tax by Area'!$AS$4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'Monthly Sales Tax by Area'!$A$5:$A$15</c:f>
              <c:strCache>
                <c:ptCount val="11"/>
                <c:pt idx="0">
                  <c:v>Area 1</c:v>
                </c:pt>
                <c:pt idx="1">
                  <c:v>Area 2</c:v>
                </c:pt>
                <c:pt idx="2">
                  <c:v>Area 3</c:v>
                </c:pt>
                <c:pt idx="3">
                  <c:v>Area 4</c:v>
                </c:pt>
                <c:pt idx="4">
                  <c:v>Area 5</c:v>
                </c:pt>
                <c:pt idx="5">
                  <c:v>Area 6</c:v>
                </c:pt>
                <c:pt idx="6">
                  <c:v>Area 7</c:v>
                </c:pt>
                <c:pt idx="7">
                  <c:v>Area 8</c:v>
                </c:pt>
                <c:pt idx="8">
                  <c:v>Area 13</c:v>
                </c:pt>
                <c:pt idx="9">
                  <c:v>Area 14</c:v>
                </c:pt>
                <c:pt idx="10">
                  <c:v>Regular Use</c:v>
                </c:pt>
              </c:strCache>
            </c:strRef>
          </c:cat>
          <c:val>
            <c:numRef>
              <c:f>'Monthly Sales Tax by Area'!$AS$5:$AS$15</c:f>
              <c:numCache>
                <c:formatCode>#,##0</c:formatCode>
                <c:ptCount val="11"/>
                <c:pt idx="0">
                  <c:v>1210888.8900000001</c:v>
                </c:pt>
                <c:pt idx="1">
                  <c:v>795045.82999999973</c:v>
                </c:pt>
                <c:pt idx="2">
                  <c:v>842516.49999999953</c:v>
                </c:pt>
                <c:pt idx="3">
                  <c:v>403854.88</c:v>
                </c:pt>
                <c:pt idx="4">
                  <c:v>598603.93999999994</c:v>
                </c:pt>
                <c:pt idx="5">
                  <c:v>1307677.6299999999</c:v>
                </c:pt>
                <c:pt idx="6">
                  <c:v>4477454.9199999934</c:v>
                </c:pt>
                <c:pt idx="7">
                  <c:v>574731.51</c:v>
                </c:pt>
                <c:pt idx="8">
                  <c:v>156178.60999999999</c:v>
                </c:pt>
                <c:pt idx="9">
                  <c:v>50255.39</c:v>
                </c:pt>
                <c:pt idx="10">
                  <c:v>1001331.7900000003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E45-411C-8D7A-FAD3047050B7}"/>
            </c:ext>
          </c:extLst>
        </c:ser>
        <c:ser>
          <c:idx val="18"/>
          <c:order val="18"/>
          <c:tx>
            <c:strRef>
              <c:f>'Monthly Sales Tax by Area'!$AU$4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'Monthly Sales Tax by Area'!$A$5:$A$15</c:f>
              <c:strCache>
                <c:ptCount val="11"/>
                <c:pt idx="0">
                  <c:v>Area 1</c:v>
                </c:pt>
                <c:pt idx="1">
                  <c:v>Area 2</c:v>
                </c:pt>
                <c:pt idx="2">
                  <c:v>Area 3</c:v>
                </c:pt>
                <c:pt idx="3">
                  <c:v>Area 4</c:v>
                </c:pt>
                <c:pt idx="4">
                  <c:v>Area 5</c:v>
                </c:pt>
                <c:pt idx="5">
                  <c:v>Area 6</c:v>
                </c:pt>
                <c:pt idx="6">
                  <c:v>Area 7</c:v>
                </c:pt>
                <c:pt idx="7">
                  <c:v>Area 8</c:v>
                </c:pt>
                <c:pt idx="8">
                  <c:v>Area 13</c:v>
                </c:pt>
                <c:pt idx="9">
                  <c:v>Area 14</c:v>
                </c:pt>
                <c:pt idx="10">
                  <c:v>Regular Use</c:v>
                </c:pt>
              </c:strCache>
            </c:strRef>
          </c:cat>
          <c:val>
            <c:numRef>
              <c:f>'Monthly Sales Tax by Area'!$AU$5:$AU$15</c:f>
              <c:numCache>
                <c:formatCode>#,##0</c:formatCode>
                <c:ptCount val="11"/>
                <c:pt idx="0">
                  <c:v>1179679.6000000001</c:v>
                </c:pt>
                <c:pt idx="1">
                  <c:v>794036.31</c:v>
                </c:pt>
                <c:pt idx="2">
                  <c:v>919973.75</c:v>
                </c:pt>
                <c:pt idx="3">
                  <c:v>394735.27</c:v>
                </c:pt>
                <c:pt idx="4">
                  <c:v>751722.71</c:v>
                </c:pt>
                <c:pt idx="5">
                  <c:v>1241925.3699999999</c:v>
                </c:pt>
                <c:pt idx="6">
                  <c:v>4596612.05</c:v>
                </c:pt>
                <c:pt idx="7">
                  <c:v>494412.25999999995</c:v>
                </c:pt>
                <c:pt idx="8">
                  <c:v>147466.72999999998</c:v>
                </c:pt>
                <c:pt idx="9">
                  <c:v>44862.509999999995</c:v>
                </c:pt>
                <c:pt idx="10">
                  <c:v>1221620.8599999999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E45-411C-8D7A-FAD3047050B7}"/>
            </c:ext>
          </c:extLst>
        </c:ser>
        <c:ser>
          <c:idx val="19"/>
          <c:order val="19"/>
          <c:tx>
            <c:strRef>
              <c:f>'Monthly Sales Tax by Area'!$AW$4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'Monthly Sales Tax by Area'!$AW$5:$AW$15</c:f>
              <c:numCache>
                <c:formatCode>#,##0</c:formatCode>
                <c:ptCount val="11"/>
                <c:pt idx="0">
                  <c:v>1201273.0699999998</c:v>
                </c:pt>
                <c:pt idx="1">
                  <c:v>878567.4</c:v>
                </c:pt>
                <c:pt idx="2">
                  <c:v>1037783.1699999999</c:v>
                </c:pt>
                <c:pt idx="3">
                  <c:v>371419.48999999993</c:v>
                </c:pt>
                <c:pt idx="4">
                  <c:v>638137.77999999991</c:v>
                </c:pt>
                <c:pt idx="5">
                  <c:v>1198903.94</c:v>
                </c:pt>
                <c:pt idx="6">
                  <c:v>4656018.6799999988</c:v>
                </c:pt>
                <c:pt idx="7">
                  <c:v>565465.11</c:v>
                </c:pt>
                <c:pt idx="8">
                  <c:v>139777.41</c:v>
                </c:pt>
                <c:pt idx="9">
                  <c:v>62235.900000000009</c:v>
                </c:pt>
                <c:pt idx="10">
                  <c:v>830441.99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E45-411C-8D7A-FAD304705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591730216"/>
        <c:axId val="591731392"/>
        <c:extLst>
          <c:ext xmlns:c15="http://schemas.microsoft.com/office/drawing/2012/chart" uri="{02D57815-91ED-43cb-92C2-25804820EDAC}">
            <c15:filteredBarSeries>
              <c15:ser>
                <c:idx val="14"/>
                <c:order val="14"/>
                <c:tx>
                  <c:strRef>
                    <c:extLst>
                      <c:ext uri="{02D57815-91ED-43cb-92C2-25804820EDAC}">
                        <c15:formulaRef>
                          <c15:sqref>'Monthly Sales Tax by Area'!$AM$4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'Monthly Sales Tax by Area'!$A$5:$A$15</c15:sqref>
                        </c15:formulaRef>
                      </c:ext>
                    </c:extLst>
                    <c:strCache>
                      <c:ptCount val="11"/>
                      <c:pt idx="0">
                        <c:v>Area 1</c:v>
                      </c:pt>
                      <c:pt idx="1">
                        <c:v>Area 2</c:v>
                      </c:pt>
                      <c:pt idx="2">
                        <c:v>Area 3</c:v>
                      </c:pt>
                      <c:pt idx="3">
                        <c:v>Area 4</c:v>
                      </c:pt>
                      <c:pt idx="4">
                        <c:v>Area 5</c:v>
                      </c:pt>
                      <c:pt idx="5">
                        <c:v>Area 6</c:v>
                      </c:pt>
                      <c:pt idx="6">
                        <c:v>Area 7</c:v>
                      </c:pt>
                      <c:pt idx="7">
                        <c:v>Area 8</c:v>
                      </c:pt>
                      <c:pt idx="8">
                        <c:v>Area 13</c:v>
                      </c:pt>
                      <c:pt idx="9">
                        <c:v>Area 14</c:v>
                      </c:pt>
                      <c:pt idx="10">
                        <c:v>Regular Use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'Monthly Sales Tax by Area'!$AM$5:$AM$15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1263342.8699999999</c:v>
                      </c:pt>
                      <c:pt idx="1">
                        <c:v>625145.60000000021</c:v>
                      </c:pt>
                      <c:pt idx="2">
                        <c:v>672304.77999999921</c:v>
                      </c:pt>
                      <c:pt idx="3">
                        <c:v>539036.4</c:v>
                      </c:pt>
                      <c:pt idx="4">
                        <c:v>311231.95999999985</c:v>
                      </c:pt>
                      <c:pt idx="5">
                        <c:v>1155988.0199999984</c:v>
                      </c:pt>
                      <c:pt idx="6">
                        <c:v>3054094.2499999986</c:v>
                      </c:pt>
                      <c:pt idx="7">
                        <c:v>547266.07000000007</c:v>
                      </c:pt>
                      <c:pt idx="8">
                        <c:v>126138.01</c:v>
                      </c:pt>
                      <c:pt idx="9">
                        <c:v>0</c:v>
                      </c:pt>
                      <c:pt idx="10">
                        <c:v>1217619.4300000002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3-6E45-411C-8D7A-FAD3047050B7}"/>
                  </c:ext>
                </c:extLst>
              </c15:ser>
            </c15:filteredBarSeries>
          </c:ext>
        </c:extLst>
      </c:barChart>
      <c:catAx>
        <c:axId val="59173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5917313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91731392"/>
        <c:scaling>
          <c:orientation val="minMax"/>
          <c:max val="5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\$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591730216"/>
        <c:crosses val="autoZero"/>
        <c:crossBetween val="between"/>
        <c:majorUnit val="2500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63300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('Monthly Sales Tax by Area'!$AK$4,'Monthly Sales Tax by Area'!$AM$4,'Monthly Sales Tax by Area'!$AO$4,'Monthly Sales Tax by Area'!$AQ$4,'Monthly Sales Tax by Area'!$AS$4,'Monthly Sales Tax by Area'!$AU$4,'Monthly Sales Tax by Area'!$AW$4)</c15:sqref>
                  </c15:fullRef>
                </c:ext>
              </c:extLst>
              <c:f>('Monthly Sales Tax by Area'!$AK$4,'Monthly Sales Tax by Area'!$AO$4,'Monthly Sales Tax by Area'!$AQ$4,'Monthly Sales Tax by Area'!$AS$4,'Monthly Sales Tax by Area'!$AU$4,'Monthly Sales Tax by Area'!$AW$4)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('Monthly Sales Tax by Area'!$AK$5,'Monthly Sales Tax by Area'!$AM$5,'Monthly Sales Tax by Area'!$AO$5,'Monthly Sales Tax by Area'!$AQ$5,'Monthly Sales Tax by Area'!$AS$5,'Monthly Sales Tax by Area'!$AU$5,'Monthly Sales Tax by Area'!$AW$5)</c15:sqref>
                  </c15:fullRef>
                </c:ext>
              </c:extLst>
              <c:f>('Monthly Sales Tax by Area'!$AK$5,'Monthly Sales Tax by Area'!$AO$5,'Monthly Sales Tax by Area'!$AQ$5,'Monthly Sales Tax by Area'!$AS$5,'Monthly Sales Tax by Area'!$AU$5,'Monthly Sales Tax by Area'!$AW$5)</c:f>
              <c:numCache>
                <c:formatCode>#,##0</c:formatCode>
                <c:ptCount val="5"/>
                <c:pt idx="0">
                  <c:v>1188844.2300000009</c:v>
                </c:pt>
                <c:pt idx="1">
                  <c:v>1229884.74</c:v>
                </c:pt>
                <c:pt idx="2">
                  <c:v>1210888.8900000001</c:v>
                </c:pt>
                <c:pt idx="3">
                  <c:v>1179679.6000000001</c:v>
                </c:pt>
                <c:pt idx="4">
                  <c:v>1201273.0699999998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05-475F-99BA-CFEE004A4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5"/>
        <c:axId val="343774240"/>
        <c:axId val="1943614224"/>
      </c:barChart>
      <c:catAx>
        <c:axId val="34377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43614224"/>
        <c:crosses val="autoZero"/>
        <c:auto val="1"/>
        <c:lblAlgn val="ctr"/>
        <c:lblOffset val="100"/>
        <c:noMultiLvlLbl val="0"/>
      </c:catAx>
      <c:valAx>
        <c:axId val="1943614224"/>
        <c:scaling>
          <c:orientation val="minMax"/>
          <c:max val="1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43774240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93314821836298"/>
          <c:y val="0.17600927330549471"/>
          <c:w val="0.82606685178163697"/>
          <c:h val="0.701883095493776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99FF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('Monthly Sales Tax by Area'!$AK$4,'Monthly Sales Tax by Area'!$AM$4,'Monthly Sales Tax by Area'!$AO$4,'Monthly Sales Tax by Area'!$AQ$4,'Monthly Sales Tax by Area'!$AS$4,'Monthly Sales Tax by Area'!$AU$4,'Monthly Sales Tax by Area'!$AW$4)</c15:sqref>
                  </c15:fullRef>
                </c:ext>
              </c:extLst>
              <c:f>('Monthly Sales Tax by Area'!$AK$4,'Monthly Sales Tax by Area'!$AO$4,'Monthly Sales Tax by Area'!$AQ$4,'Monthly Sales Tax by Area'!$AS$4,'Monthly Sales Tax by Area'!$AU$4,'Monthly Sales Tax by Area'!$AW$4)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('Monthly Sales Tax by Area'!$AK$6,'Monthly Sales Tax by Area'!$AM$6,'Monthly Sales Tax by Area'!$AO$6,'Monthly Sales Tax by Area'!$AQ$6,'Monthly Sales Tax by Area'!$AS$6,'Monthly Sales Tax by Area'!$AU$6,'Monthly Sales Tax by Area'!$AW$6)</c15:sqref>
                  </c15:fullRef>
                </c:ext>
              </c:extLst>
              <c:f>('Monthly Sales Tax by Area'!$AK$6,'Monthly Sales Tax by Area'!$AO$6,'Monthly Sales Tax by Area'!$AQ$6,'Monthly Sales Tax by Area'!$AS$6,'Monthly Sales Tax by Area'!$AU$6,'Monthly Sales Tax by Area'!$AW$6)</c:f>
              <c:numCache>
                <c:formatCode>#,##0</c:formatCode>
                <c:ptCount val="5"/>
                <c:pt idx="0">
                  <c:v>678174.95000000054</c:v>
                </c:pt>
                <c:pt idx="1">
                  <c:v>773689.24999999988</c:v>
                </c:pt>
                <c:pt idx="2">
                  <c:v>795045.82999999973</c:v>
                </c:pt>
                <c:pt idx="3">
                  <c:v>794036.31</c:v>
                </c:pt>
                <c:pt idx="4">
                  <c:v>878567.4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B-4BE8-BA40-41C8FA73A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5"/>
        <c:axId val="343774240"/>
        <c:axId val="1943614224"/>
      </c:barChart>
      <c:catAx>
        <c:axId val="34377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43614224"/>
        <c:crosses val="autoZero"/>
        <c:auto val="1"/>
        <c:lblAlgn val="ctr"/>
        <c:lblOffset val="100"/>
        <c:noMultiLvlLbl val="0"/>
      </c:catAx>
      <c:valAx>
        <c:axId val="1943614224"/>
        <c:scaling>
          <c:orientation val="minMax"/>
          <c:max val="1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43774240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3CCFF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('Monthly Sales Tax by Area'!$AK$4,'Monthly Sales Tax by Area'!$AM$4,'Monthly Sales Tax by Area'!$AO$4,'Monthly Sales Tax by Area'!$AQ$4,'Monthly Sales Tax by Area'!$AS$4,'Monthly Sales Tax by Area'!$AU$4,'Monthly Sales Tax by Area'!$AW$4)</c15:sqref>
                  </c15:fullRef>
                </c:ext>
              </c:extLst>
              <c:f>('Monthly Sales Tax by Area'!$AK$4,'Monthly Sales Tax by Area'!$AO$4,'Monthly Sales Tax by Area'!$AQ$4,'Monthly Sales Tax by Area'!$AS$4,'Monthly Sales Tax by Area'!$AU$4,'Monthly Sales Tax by Area'!$AW$4)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('Monthly Sales Tax by Area'!$AK$7,'Monthly Sales Tax by Area'!$AM$7,'Monthly Sales Tax by Area'!$AO$7,'Monthly Sales Tax by Area'!$AQ$7,'Monthly Sales Tax by Area'!$AS$7,'Monthly Sales Tax by Area'!$AU$7,'Monthly Sales Tax by Area'!$AW$7)</c15:sqref>
                  </c15:fullRef>
                </c:ext>
              </c:extLst>
              <c:f>('Monthly Sales Tax by Area'!$AK$7,'Monthly Sales Tax by Area'!$AO$7,'Monthly Sales Tax by Area'!$AQ$7,'Monthly Sales Tax by Area'!$AS$7,'Monthly Sales Tax by Area'!$AU$7,'Monthly Sales Tax by Area'!$AW$7)</c:f>
              <c:numCache>
                <c:formatCode>#,##0</c:formatCode>
                <c:ptCount val="5"/>
                <c:pt idx="0">
                  <c:v>612397.70999999961</c:v>
                </c:pt>
                <c:pt idx="1">
                  <c:v>818623.11999999988</c:v>
                </c:pt>
                <c:pt idx="2">
                  <c:v>842516.49999999953</c:v>
                </c:pt>
                <c:pt idx="3">
                  <c:v>919973.75</c:v>
                </c:pt>
                <c:pt idx="4">
                  <c:v>1037783.1699999999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CB-45B3-B31D-A4580449A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5"/>
        <c:axId val="343774240"/>
        <c:axId val="1943614224"/>
      </c:barChart>
      <c:catAx>
        <c:axId val="34377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43614224"/>
        <c:crosses val="autoZero"/>
        <c:auto val="1"/>
        <c:lblAlgn val="ctr"/>
        <c:lblOffset val="100"/>
        <c:noMultiLvlLbl val="0"/>
      </c:catAx>
      <c:valAx>
        <c:axId val="1943614224"/>
        <c:scaling>
          <c:orientation val="minMax"/>
          <c:max val="12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43774240"/>
        <c:crosses val="autoZero"/>
        <c:crossBetween val="between"/>
        <c:majorUnit val="15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aseline="0">
          <a:latin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('Monthly Sales Tax by Area'!$AK$4,'Monthly Sales Tax by Area'!$AM$4,'Monthly Sales Tax by Area'!$AO$4,'Monthly Sales Tax by Area'!$AQ$4,'Monthly Sales Tax by Area'!$AS$4,'Monthly Sales Tax by Area'!$AU$4,'Monthly Sales Tax by Area'!$AW$4)</c15:sqref>
                  </c15:fullRef>
                </c:ext>
              </c:extLst>
              <c:f>('Monthly Sales Tax by Area'!$AK$4,'Monthly Sales Tax by Area'!$AO$4,'Monthly Sales Tax by Area'!$AQ$4,'Monthly Sales Tax by Area'!$AS$4,'Monthly Sales Tax by Area'!$AU$4,'Monthly Sales Tax by Area'!$AW$4)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('Monthly Sales Tax by Area'!$AK$8,'Monthly Sales Tax by Area'!$AM$8,'Monthly Sales Tax by Area'!$AO$8,'Monthly Sales Tax by Area'!$AQ$8,'Monthly Sales Tax by Area'!$AS$8,'Monthly Sales Tax by Area'!$AU$8,'Monthly Sales Tax by Area'!$AW$8)</c15:sqref>
                  </c15:fullRef>
                </c:ext>
              </c:extLst>
              <c:f>('Monthly Sales Tax by Area'!$AK$8,'Monthly Sales Tax by Area'!$AO$8,'Monthly Sales Tax by Area'!$AQ$8,'Monthly Sales Tax by Area'!$AS$8,'Monthly Sales Tax by Area'!$AU$8,'Monthly Sales Tax by Area'!$AW$8)</c:f>
              <c:numCache>
                <c:formatCode>#,##0</c:formatCode>
                <c:ptCount val="5"/>
                <c:pt idx="0">
                  <c:v>545392.54</c:v>
                </c:pt>
                <c:pt idx="1">
                  <c:v>417043.06</c:v>
                </c:pt>
                <c:pt idx="2">
                  <c:v>403854.88</c:v>
                </c:pt>
                <c:pt idx="3">
                  <c:v>394735.27</c:v>
                </c:pt>
                <c:pt idx="4">
                  <c:v>371419.48999999993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E-41B3-908F-39188279A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5"/>
        <c:axId val="343774240"/>
        <c:axId val="1943614224"/>
      </c:barChart>
      <c:catAx>
        <c:axId val="34377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43614224"/>
        <c:crosses val="autoZero"/>
        <c:auto val="1"/>
        <c:lblAlgn val="ctr"/>
        <c:lblOffset val="100"/>
        <c:noMultiLvlLbl val="0"/>
      </c:catAx>
      <c:valAx>
        <c:axId val="1943614224"/>
        <c:scaling>
          <c:orientation val="minMax"/>
          <c:max val="6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43774240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00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('Monthly Sales Tax by Area'!$AK$4,'Monthly Sales Tax by Area'!$AM$4,'Monthly Sales Tax by Area'!$AO$4,'Monthly Sales Tax by Area'!$AQ$4,'Monthly Sales Tax by Area'!$AS$4,'Monthly Sales Tax by Area'!$AU$4,'Monthly Sales Tax by Area'!$AW$4)</c15:sqref>
                  </c15:fullRef>
                </c:ext>
              </c:extLst>
              <c:f>('Monthly Sales Tax by Area'!$AK$4,'Monthly Sales Tax by Area'!$AO$4,'Monthly Sales Tax by Area'!$AQ$4,'Monthly Sales Tax by Area'!$AS$4,'Monthly Sales Tax by Area'!$AU$4,'Monthly Sales Tax by Area'!$AW$4)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('Monthly Sales Tax by Area'!$AK$9,'Monthly Sales Tax by Area'!$AM$9,'Monthly Sales Tax by Area'!$AO$9,'Monthly Sales Tax by Area'!$AQ$9,'Monthly Sales Tax by Area'!$AS$9,'Monthly Sales Tax by Area'!$AU$9,'Monthly Sales Tax by Area'!$AW$9)</c15:sqref>
                  </c15:fullRef>
                </c:ext>
              </c:extLst>
              <c:f>('Monthly Sales Tax by Area'!$AK$9,'Monthly Sales Tax by Area'!$AO$9,'Monthly Sales Tax by Area'!$AQ$9,'Monthly Sales Tax by Area'!$AS$9,'Monthly Sales Tax by Area'!$AU$9,'Monthly Sales Tax by Area'!$AW$9)</c:f>
              <c:numCache>
                <c:formatCode>#,##0</c:formatCode>
                <c:ptCount val="5"/>
                <c:pt idx="0">
                  <c:v>332189.0399999998</c:v>
                </c:pt>
                <c:pt idx="1">
                  <c:v>514555.58999999997</c:v>
                </c:pt>
                <c:pt idx="2">
                  <c:v>598603.93999999994</c:v>
                </c:pt>
                <c:pt idx="3">
                  <c:v>751722.71</c:v>
                </c:pt>
                <c:pt idx="4">
                  <c:v>638137.77999999991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E2-4B06-9D05-3D7D82E5A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5"/>
        <c:axId val="343774240"/>
        <c:axId val="1943614224"/>
      </c:barChart>
      <c:catAx>
        <c:axId val="34377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43614224"/>
        <c:crosses val="autoZero"/>
        <c:auto val="1"/>
        <c:lblAlgn val="ctr"/>
        <c:lblOffset val="100"/>
        <c:noMultiLvlLbl val="0"/>
      </c:catAx>
      <c:valAx>
        <c:axId val="1943614224"/>
        <c:scaling>
          <c:orientation val="minMax"/>
          <c:max val="8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43774240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9900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('Monthly Sales Tax by Area'!$AK$4,'Monthly Sales Tax by Area'!$AM$4,'Monthly Sales Tax by Area'!$AO$4,'Monthly Sales Tax by Area'!$AQ$4,'Monthly Sales Tax by Area'!$AS$4,'Monthly Sales Tax by Area'!$AU$4,'Monthly Sales Tax by Area'!$AW$4)</c15:sqref>
                  </c15:fullRef>
                </c:ext>
              </c:extLst>
              <c:f>('Monthly Sales Tax by Area'!$AK$4,'Monthly Sales Tax by Area'!$AO$4,'Monthly Sales Tax by Area'!$AQ$4,'Monthly Sales Tax by Area'!$AS$4,'Monthly Sales Tax by Area'!$AU$4,'Monthly Sales Tax by Area'!$AW$4)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('Monthly Sales Tax by Area'!$AK$10,'Monthly Sales Tax by Area'!$AM$10,'Monthly Sales Tax by Area'!$AO$10,'Monthly Sales Tax by Area'!$AQ$10,'Monthly Sales Tax by Area'!$AS$10,'Monthly Sales Tax by Area'!$AU$10,'Monthly Sales Tax by Area'!$AW$10)</c15:sqref>
                  </c15:fullRef>
                </c:ext>
              </c:extLst>
              <c:f>('Monthly Sales Tax by Area'!$AK$10,'Monthly Sales Tax by Area'!$AO$10,'Monthly Sales Tax by Area'!$AQ$10,'Monthly Sales Tax by Area'!$AS$10,'Monthly Sales Tax by Area'!$AU$10,'Monthly Sales Tax by Area'!$AW$10)</c:f>
              <c:numCache>
                <c:formatCode>#,##0</c:formatCode>
                <c:ptCount val="5"/>
                <c:pt idx="0">
                  <c:v>1139117.0799999994</c:v>
                </c:pt>
                <c:pt idx="1">
                  <c:v>1158096.6899999992</c:v>
                </c:pt>
                <c:pt idx="2">
                  <c:v>1307677.6299999999</c:v>
                </c:pt>
                <c:pt idx="3">
                  <c:v>1241925.3699999999</c:v>
                </c:pt>
                <c:pt idx="4">
                  <c:v>1198903.94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A-473F-8DF9-59FB8DCE0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5"/>
        <c:axId val="343774240"/>
        <c:axId val="1943614224"/>
      </c:barChart>
      <c:catAx>
        <c:axId val="34377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43614224"/>
        <c:crosses val="autoZero"/>
        <c:auto val="1"/>
        <c:lblAlgn val="ctr"/>
        <c:lblOffset val="100"/>
        <c:noMultiLvlLbl val="0"/>
      </c:catAx>
      <c:valAx>
        <c:axId val="1943614224"/>
        <c:scaling>
          <c:orientation val="minMax"/>
          <c:max val="1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43774240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69804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('Monthly Sales Tax by Area'!$AK$4,'Monthly Sales Tax by Area'!$AM$4,'Monthly Sales Tax by Area'!$AO$4,'Monthly Sales Tax by Area'!$AQ$4,'Monthly Sales Tax by Area'!$AS$4,'Monthly Sales Tax by Area'!$AU$4,'Monthly Sales Tax by Area'!$AW$4)</c15:sqref>
                  </c15:fullRef>
                </c:ext>
              </c:extLst>
              <c:f>('Monthly Sales Tax by Area'!$AK$4,'Monthly Sales Tax by Area'!$AO$4,'Monthly Sales Tax by Area'!$AQ$4,'Monthly Sales Tax by Area'!$AS$4,'Monthly Sales Tax by Area'!$AU$4,'Monthly Sales Tax by Area'!$AW$4)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('Monthly Sales Tax by Area'!$AK$11,'Monthly Sales Tax by Area'!$AM$11,'Monthly Sales Tax by Area'!$AO$11,'Monthly Sales Tax by Area'!$AQ$11,'Monthly Sales Tax by Area'!$AS$11,'Monthly Sales Tax by Area'!$AU$11,'Monthly Sales Tax by Area'!$AW$11)</c15:sqref>
                  </c15:fullRef>
                </c:ext>
              </c:extLst>
              <c:f>('Monthly Sales Tax by Area'!$AK$11,'Monthly Sales Tax by Area'!$AO$11,'Monthly Sales Tax by Area'!$AQ$11,'Monthly Sales Tax by Area'!$AS$11,'Monthly Sales Tax by Area'!$AU$11,'Monthly Sales Tax by Area'!$AW$11)</c:f>
              <c:numCache>
                <c:formatCode>#,##0</c:formatCode>
                <c:ptCount val="5"/>
                <c:pt idx="0">
                  <c:v>3681092.0599999963</c:v>
                </c:pt>
                <c:pt idx="1">
                  <c:v>3708022.8899999927</c:v>
                </c:pt>
                <c:pt idx="2">
                  <c:v>4477454.9199999934</c:v>
                </c:pt>
                <c:pt idx="3">
                  <c:v>4596612.05</c:v>
                </c:pt>
                <c:pt idx="4">
                  <c:v>4656018.6799999988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04-4862-86B6-55B54FF9E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5"/>
        <c:axId val="343774240"/>
        <c:axId val="1943614224"/>
      </c:barChart>
      <c:catAx>
        <c:axId val="34377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43614224"/>
        <c:crosses val="autoZero"/>
        <c:auto val="1"/>
        <c:lblAlgn val="ctr"/>
        <c:lblOffset val="100"/>
        <c:noMultiLvlLbl val="0"/>
      </c:catAx>
      <c:valAx>
        <c:axId val="1943614224"/>
        <c:scaling>
          <c:orientation val="minMax"/>
          <c:max val="5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43774240"/>
        <c:crosses val="autoZero"/>
        <c:crossBetween val="between"/>
        <c:majorUnit val="5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658D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4BB304-C7A0-4F34-8BBA-70CB138F3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470" y="618888"/>
            <a:ext cx="4494376" cy="102824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7F635F-A3BE-47A7-AC77-1C51F496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470" y="220603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576BCDC-0953-4D5A-BD3E-51145D576D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469" y="3735703"/>
            <a:ext cx="10515599" cy="195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By: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A8D42C-5BD8-4DC9-9F96-B005A2FD2AD1}"/>
              </a:ext>
            </a:extLst>
          </p:cNvPr>
          <p:cNvSpPr/>
          <p:nvPr userDrawn="1"/>
        </p:nvSpPr>
        <p:spPr>
          <a:xfrm>
            <a:off x="0" y="6252060"/>
            <a:ext cx="12192000" cy="697379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D69750-6755-48B5-B284-132D10334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308" y="6377791"/>
            <a:ext cx="1570330" cy="35926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A1D45D-F5B7-4DF3-9290-B3AD780AC0B9}"/>
              </a:ext>
            </a:extLst>
          </p:cNvPr>
          <p:cNvCxnSpPr/>
          <p:nvPr userDrawn="1"/>
        </p:nvCxnSpPr>
        <p:spPr>
          <a:xfrm>
            <a:off x="398878" y="1078518"/>
            <a:ext cx="11224260" cy="0"/>
          </a:xfrm>
          <a:prstGeom prst="line">
            <a:avLst/>
          </a:prstGeom>
          <a:ln w="28575">
            <a:solidFill>
              <a:srgbClr val="658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E8C6F-85C6-47D2-86FA-E052A7FD6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463" y="1417638"/>
            <a:ext cx="11225212" cy="453548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B536B50-46E4-4ACA-A0EC-B24578C83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327026"/>
            <a:ext cx="11224260" cy="577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2BBC2EC7-F08D-4282-B7DC-CAEC0098AB0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44027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1" r:id="rId2"/>
    <p:sldLayoutId id="2147483848" r:id="rId3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8E66-73FF-4B0E-85EF-C2FC9CC2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April 2021</a:t>
            </a:r>
            <a:br>
              <a:rPr lang="en-US" dirty="0"/>
            </a:br>
            <a:r>
              <a:rPr lang="en-US" dirty="0"/>
              <a:t>Monthly Financial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6B7F-8893-4E50-985C-DB63F0D184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by Jackie Loh</a:t>
            </a:r>
          </a:p>
        </p:txBody>
      </p:sp>
    </p:spTree>
    <p:extLst>
      <p:ext uri="{BB962C8B-B14F-4D97-AF65-F5344CB8AC3E}">
        <p14:creationId xmlns:p14="http://schemas.microsoft.com/office/powerpoint/2010/main" val="226419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E8C27C-034C-482C-ABAB-8D6F9D43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3 Year Avg YTD Sales Tax Collected by Area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C34044-8010-4A5E-AA8B-FA78B3EAE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6" y="1243394"/>
            <a:ext cx="11108917" cy="43712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ABF931-7ED1-4CF6-BD2D-8CE443658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049" y="5736992"/>
            <a:ext cx="1720735" cy="4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3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63D923-ABF1-49D9-8DA4-AE8D4A71F5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Area Sales Tax Slides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9F3F7C-FA23-4DF3-B60F-DB7DE0A4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782542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9F3F7C-FA23-4DF3-B60F-DB7DE0A4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City of Englewood Sales Tax Area Map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1009-EA4E-4062-9AD6-CF728F522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886" y="1149313"/>
            <a:ext cx="4955177" cy="506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3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68F03F-398F-4955-A1F7-D5F8537C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327026"/>
            <a:ext cx="11224260" cy="577850"/>
          </a:xfrm>
        </p:spPr>
        <p:txBody>
          <a:bodyPr/>
          <a:lstStyle/>
          <a:p>
            <a:pPr algn="ctr"/>
            <a:r>
              <a:rPr lang="en-US" sz="4400" dirty="0"/>
              <a:t>YTD Sales &amp; Use Tax Collections by Area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04FB16-D2D8-41CA-94DF-55D422068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73" y="1254034"/>
            <a:ext cx="10464333" cy="457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6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85CCB4-F7D1-4F5D-B783-412D081F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70" y="109312"/>
            <a:ext cx="11224260" cy="870402"/>
          </a:xfrm>
        </p:spPr>
        <p:txBody>
          <a:bodyPr/>
          <a:lstStyle/>
          <a:p>
            <a:pPr algn="ctr"/>
            <a:r>
              <a:rPr lang="en-US" sz="4400" dirty="0"/>
              <a:t>Area 1 Sales Tax</a:t>
            </a:r>
            <a:br>
              <a:rPr lang="en-US" sz="2000" dirty="0"/>
            </a:br>
            <a:r>
              <a:rPr lang="en-US" sz="2000" dirty="0"/>
              <a:t>CityCenter (Formerly Cinderella City) </a:t>
            </a:r>
            <a:br>
              <a:rPr lang="en-US" sz="4400" dirty="0"/>
            </a:br>
            <a:endParaRPr lang="en-US" sz="4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776234B-1633-4390-A70F-BB37DE880E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093326"/>
              </p:ext>
            </p:extLst>
          </p:nvPr>
        </p:nvGraphicFramePr>
        <p:xfrm>
          <a:off x="1097280" y="1524000"/>
          <a:ext cx="9727473" cy="4336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7445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D5E33B-5F7C-4C3A-BF5E-CE15F08A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46" y="196396"/>
            <a:ext cx="11224260" cy="1240517"/>
          </a:xfrm>
        </p:spPr>
        <p:txBody>
          <a:bodyPr/>
          <a:lstStyle/>
          <a:p>
            <a:pPr algn="ctr"/>
            <a:r>
              <a:rPr lang="en-US" sz="4400" dirty="0"/>
              <a:t>Area 2 Sales Tax</a:t>
            </a:r>
            <a:br>
              <a:rPr lang="en-US" sz="4400" dirty="0"/>
            </a:br>
            <a:r>
              <a:rPr lang="en-US" sz="2000" dirty="0"/>
              <a:t>South of Yale, north &amp; south side of Jefferson Ave/US 285 between Bannock and Sherman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5838043-180B-48BB-A98C-97EED739E8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770027"/>
              </p:ext>
            </p:extLst>
          </p:nvPr>
        </p:nvGraphicFramePr>
        <p:xfrm>
          <a:off x="1175657" y="1367245"/>
          <a:ext cx="9501052" cy="465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5446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0DAC06-3940-4787-9854-9515CA243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226422"/>
            <a:ext cx="11224260" cy="992777"/>
          </a:xfrm>
        </p:spPr>
        <p:txBody>
          <a:bodyPr/>
          <a:lstStyle/>
          <a:p>
            <a:pPr algn="ctr"/>
            <a:r>
              <a:rPr lang="en-US" sz="4400" dirty="0"/>
              <a:t>Area 3 Sales Tax </a:t>
            </a:r>
            <a:br>
              <a:rPr lang="en-US" sz="4400" dirty="0"/>
            </a:br>
            <a:r>
              <a:rPr lang="en-US" sz="1800" dirty="0"/>
              <a:t>S of Jefferson Ave/US 285 between Bannock &amp; Sherman and north side of Belleview between Logan &amp; Delaware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5BAC3E1-E773-49A5-BC82-01F990E19F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674080"/>
              </p:ext>
            </p:extLst>
          </p:nvPr>
        </p:nvGraphicFramePr>
        <p:xfrm>
          <a:off x="1159497" y="1498862"/>
          <a:ext cx="9766169" cy="449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5461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D62549-0C79-4420-B50E-E44FC0EBA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12" y="178980"/>
            <a:ext cx="11224260" cy="1231808"/>
          </a:xfrm>
        </p:spPr>
        <p:txBody>
          <a:bodyPr/>
          <a:lstStyle/>
          <a:p>
            <a:pPr algn="ctr"/>
            <a:r>
              <a:rPr lang="en-US" sz="4400" dirty="0"/>
              <a:t>Area 4 Sales Tax</a:t>
            </a:r>
            <a:br>
              <a:rPr lang="en-US" sz="4400" dirty="0"/>
            </a:br>
            <a:r>
              <a:rPr lang="en-US" sz="2000" dirty="0"/>
              <a:t>Broadway and Belleview (Between Fox and Sherman and south of Belleview and to the southern City Limits)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67E4F5D-DCCE-43E2-98FE-0DB7AAF240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358849"/>
              </p:ext>
            </p:extLst>
          </p:nvPr>
        </p:nvGraphicFramePr>
        <p:xfrm>
          <a:off x="1272619" y="1659118"/>
          <a:ext cx="9596486" cy="419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8010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21B544-C9C0-4EA6-9742-4B0F0D34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55" y="231232"/>
            <a:ext cx="11224260" cy="1414688"/>
          </a:xfrm>
        </p:spPr>
        <p:txBody>
          <a:bodyPr/>
          <a:lstStyle/>
          <a:p>
            <a:pPr algn="ctr"/>
            <a:r>
              <a:rPr lang="en-US" sz="4400" dirty="0"/>
              <a:t>Area 5 Sales Tax</a:t>
            </a:r>
            <a:br>
              <a:rPr lang="en-US" sz="4400" dirty="0"/>
            </a:br>
            <a:r>
              <a:rPr lang="en-US" sz="2000" dirty="0"/>
              <a:t>Area 5 - Federal and Belleview W of Santa Fe Drive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550E60A-574C-4318-B8D1-CF245B1F43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177589"/>
              </p:ext>
            </p:extLst>
          </p:nvPr>
        </p:nvGraphicFramePr>
        <p:xfrm>
          <a:off x="1234911" y="1645920"/>
          <a:ext cx="9700182" cy="4245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8703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BDD5A7-A5A7-4B1D-9E91-F9B63FC0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70" y="165918"/>
            <a:ext cx="11224260" cy="848631"/>
          </a:xfrm>
        </p:spPr>
        <p:txBody>
          <a:bodyPr/>
          <a:lstStyle/>
          <a:p>
            <a:pPr algn="ctr"/>
            <a:r>
              <a:rPr lang="en-US" sz="4400" dirty="0"/>
              <a:t>Area 6 Sales Tax </a:t>
            </a:r>
            <a:br>
              <a:rPr lang="en-US" sz="4400" dirty="0"/>
            </a:br>
            <a:r>
              <a:rPr lang="en-US" sz="2000" dirty="0"/>
              <a:t>Area 6 - All other City locations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CB8BB0B-228D-4E69-85BF-482B646213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739977"/>
              </p:ext>
            </p:extLst>
          </p:nvPr>
        </p:nvGraphicFramePr>
        <p:xfrm>
          <a:off x="1140643" y="1545996"/>
          <a:ext cx="9785023" cy="417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274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396EFC-F602-42D4-9C2F-894FD45649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463" y="1078005"/>
            <a:ext cx="11225212" cy="11452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33.3% of fiscal year complete; $17,945,000 in revenue received YTD – 34.2% of budgeted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2021 YTD revenues are 8.4% above the 5 year YTD average</a:t>
            </a:r>
          </a:p>
          <a:p>
            <a:pPr marL="4572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2CC967-87DE-4ECD-858E-901EA695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General Fund Revenues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BB8102-4CD2-449C-9AEA-C17732529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0" y="2223259"/>
            <a:ext cx="10528663" cy="388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78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ADEA6E-D169-419B-B8D2-5852FA434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192044"/>
            <a:ext cx="11224260" cy="839923"/>
          </a:xfrm>
        </p:spPr>
        <p:txBody>
          <a:bodyPr/>
          <a:lstStyle/>
          <a:p>
            <a:pPr algn="ctr"/>
            <a:r>
              <a:rPr lang="en-US" sz="4400" dirty="0"/>
              <a:t>Area 7 Sales Tax</a:t>
            </a:r>
            <a:br>
              <a:rPr lang="en-US" sz="4400" dirty="0"/>
            </a:br>
            <a:r>
              <a:rPr lang="en-US" sz="2000" dirty="0"/>
              <a:t>Area 7 - Outside City limits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6BB09A9-64D8-45AE-9017-2C6F56D8D1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757073"/>
              </p:ext>
            </p:extLst>
          </p:nvPr>
        </p:nvGraphicFramePr>
        <p:xfrm>
          <a:off x="1234912" y="1536568"/>
          <a:ext cx="9709608" cy="4204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2159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A39FFF-652B-43E9-B2D5-0975F01EA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165463"/>
            <a:ext cx="11224260" cy="1001485"/>
          </a:xfrm>
        </p:spPr>
        <p:txBody>
          <a:bodyPr/>
          <a:lstStyle/>
          <a:p>
            <a:pPr algn="ctr"/>
            <a:r>
              <a:rPr lang="en-US" sz="4400" dirty="0"/>
              <a:t>Area 8 Sales Tax </a:t>
            </a:r>
            <a:br>
              <a:rPr lang="en-US" sz="4400" dirty="0"/>
            </a:br>
            <a:r>
              <a:rPr lang="en-US" sz="2000" dirty="0"/>
              <a:t>Public Utilities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671CBF1-4168-40DE-9A71-9B9D7F7469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989896"/>
              </p:ext>
            </p:extLst>
          </p:nvPr>
        </p:nvGraphicFramePr>
        <p:xfrm>
          <a:off x="1159496" y="1583703"/>
          <a:ext cx="9719035" cy="4213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7156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C3A281-8B05-4D6F-B0ED-7F322836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55" y="165918"/>
            <a:ext cx="11224260" cy="839923"/>
          </a:xfrm>
        </p:spPr>
        <p:txBody>
          <a:bodyPr/>
          <a:lstStyle/>
          <a:p>
            <a:pPr algn="ctr"/>
            <a:r>
              <a:rPr lang="en-US" sz="4400" dirty="0"/>
              <a:t>Area 13 Sales Tax</a:t>
            </a:r>
            <a:br>
              <a:rPr lang="en-US" sz="4400" dirty="0"/>
            </a:br>
            <a:r>
              <a:rPr lang="en-US" sz="2000" dirty="0"/>
              <a:t>Area 13 - Hampden Avenue (US 285) and University Boulevard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C48A22B-E8FD-4958-82B5-F67C00ABAD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834269"/>
              </p:ext>
            </p:extLst>
          </p:nvPr>
        </p:nvGraphicFramePr>
        <p:xfrm>
          <a:off x="1112363" y="1621410"/>
          <a:ext cx="9803876" cy="414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5279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A679C7-B7E9-4728-9251-9CFFDC6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226527"/>
            <a:ext cx="11224260" cy="874757"/>
          </a:xfrm>
        </p:spPr>
        <p:txBody>
          <a:bodyPr/>
          <a:lstStyle/>
          <a:p>
            <a:pPr algn="ctr"/>
            <a:r>
              <a:rPr lang="en-US" sz="4400" dirty="0"/>
              <a:t>Area 14 Sales Tax</a:t>
            </a:r>
            <a:br>
              <a:rPr lang="en-US" sz="4400" dirty="0"/>
            </a:br>
            <a:r>
              <a:rPr lang="en-US" sz="2000" dirty="0"/>
              <a:t>Online Sales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81C9CFC-9B88-47DF-B12B-E49E32B0B8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373559"/>
              </p:ext>
            </p:extLst>
          </p:nvPr>
        </p:nvGraphicFramePr>
        <p:xfrm>
          <a:off x="1253765" y="1621410"/>
          <a:ext cx="9521071" cy="4157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8338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4628C5-E2D4-4776-A223-65546E5D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Regular Use Tax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530CA0E-551E-4F16-BD7E-79B6028557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387300"/>
              </p:ext>
            </p:extLst>
          </p:nvPr>
        </p:nvGraphicFramePr>
        <p:xfrm>
          <a:off x="1093510" y="1696825"/>
          <a:ext cx="9945278" cy="434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0825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3B9B00-B97E-47FF-AB18-C56EAED6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121920"/>
            <a:ext cx="11224260" cy="782956"/>
          </a:xfrm>
        </p:spPr>
        <p:txBody>
          <a:bodyPr/>
          <a:lstStyle/>
          <a:p>
            <a:pPr algn="ctr"/>
            <a:r>
              <a:rPr lang="en-US" sz="4400" dirty="0"/>
              <a:t>Sales and Use Tax Revenues</a:t>
            </a:r>
            <a:br>
              <a:rPr lang="en-US" sz="4400" dirty="0"/>
            </a:br>
            <a:r>
              <a:rPr lang="en-US" sz="2400" dirty="0"/>
              <a:t>Top Ten Business Categories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2464DF-022A-4A6C-8655-E40C7D9BF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83" y="1227909"/>
            <a:ext cx="10215154" cy="45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7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E37F66-F3A1-4C00-9F4F-A2667C8B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0"/>
            <a:ext cx="11224260" cy="904876"/>
          </a:xfrm>
        </p:spPr>
        <p:txBody>
          <a:bodyPr/>
          <a:lstStyle/>
          <a:p>
            <a:pPr algn="ctr"/>
            <a:r>
              <a:rPr lang="en-US" sz="4400" dirty="0"/>
              <a:t>Sales and Use Tax Revenues</a:t>
            </a:r>
            <a:br>
              <a:rPr lang="en-US" sz="2400" dirty="0"/>
            </a:br>
            <a:r>
              <a:rPr lang="en-US" sz="2400" dirty="0"/>
              <a:t>2019 – 2021 Monthly Comparison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EE3F59-D90D-4BD1-A7F0-92A6C6B6EE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417610"/>
              </p:ext>
            </p:extLst>
          </p:nvPr>
        </p:nvGraphicFramePr>
        <p:xfrm>
          <a:off x="966651" y="1322069"/>
          <a:ext cx="10215155" cy="439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887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508C6E-5D4E-4A3A-AE18-BA392A9B7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190" y="1436083"/>
            <a:ext cx="9814585" cy="387423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6C5DB1E-AFBB-4B64-88D4-88F11D7EA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2017-2021 Cumulative Change in Sales and Use Tax Collected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447C9-DF51-476F-AA34-58FE5E3F84BF}"/>
              </a:ext>
            </a:extLst>
          </p:cNvPr>
          <p:cNvSpPr txBox="1"/>
          <p:nvPr/>
        </p:nvSpPr>
        <p:spPr>
          <a:xfrm>
            <a:off x="7636793" y="1347027"/>
            <a:ext cx="237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$5.4 million increase since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5BE67-4C1B-4DDE-BF4C-38BB0C6FE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925" y="1614649"/>
            <a:ext cx="1255885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2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9D0239-8E66-4B6E-9DFC-C31ADAD0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General Fund Expenditures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CDDC6-5046-4D72-ABF6-04C7305C41C4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398463" y="1417638"/>
            <a:ext cx="11225212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33.3% of the fiscal year is complete; YTD Expenditures of $18,196,000 – 31.0% of budgeted expenditures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23FE30-F0B5-4CFE-8FAB-1D28B16E143F}"/>
              </a:ext>
            </a:extLst>
          </p:cNvPr>
          <p:cNvSpPr txBox="1">
            <a:spLocks/>
          </p:cNvSpPr>
          <p:nvPr/>
        </p:nvSpPr>
        <p:spPr>
          <a:xfrm>
            <a:off x="1253922" y="5151436"/>
            <a:ext cx="8760935" cy="8836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7F9B1-8445-4663-A332-05A0A020C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94" y="1911927"/>
            <a:ext cx="10384832" cy="385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6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9D0239-8E66-4B6E-9DFC-C31ADAD0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General Fund Transfers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23FE30-F0B5-4CFE-8FAB-1D28B16E143F}"/>
              </a:ext>
            </a:extLst>
          </p:cNvPr>
          <p:cNvSpPr txBox="1">
            <a:spLocks/>
          </p:cNvSpPr>
          <p:nvPr/>
        </p:nvSpPr>
        <p:spPr>
          <a:xfrm>
            <a:off x="1253922" y="5151436"/>
            <a:ext cx="8760935" cy="8836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6D7B8D-7D79-4293-A249-429291A1B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33" y="1431236"/>
            <a:ext cx="9570492" cy="38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08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109934-2991-432B-89A7-D89B2B5A6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0"/>
            <a:ext cx="11224260" cy="904876"/>
          </a:xfrm>
        </p:spPr>
        <p:txBody>
          <a:bodyPr/>
          <a:lstStyle/>
          <a:p>
            <a:pPr algn="ctr"/>
            <a:r>
              <a:rPr lang="en-US" sz="4400" dirty="0"/>
              <a:t>General Fund-Fund Balance Composition</a:t>
            </a:r>
            <a:br>
              <a:rPr lang="en-US" sz="4400" dirty="0"/>
            </a:br>
            <a:r>
              <a:rPr lang="en-US" sz="2400" dirty="0"/>
              <a:t>(in millions)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64B112-E6FF-4075-B750-19D0326F0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08" y="1149530"/>
            <a:ext cx="10267405" cy="499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9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6B2E73-74E4-47CB-AA79-2FE86CC4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YTD Sales &amp; Use Collections by Area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D209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796890"/>
              </p:ext>
            </p:extLst>
          </p:nvPr>
        </p:nvGraphicFramePr>
        <p:xfrm>
          <a:off x="857595" y="1236617"/>
          <a:ext cx="10289376" cy="378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24BA9B8-36B7-4813-A8F4-BCE9E9309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42" y="5093525"/>
            <a:ext cx="6001789" cy="10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3835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43B33"/>
      </a:dk2>
      <a:lt2>
        <a:srgbClr val="BFD4C6"/>
      </a:lt2>
      <a:accent1>
        <a:srgbClr val="549E39"/>
      </a:accent1>
      <a:accent2>
        <a:srgbClr val="C7D157"/>
      </a:accent2>
      <a:accent3>
        <a:srgbClr val="F08F1C"/>
      </a:accent3>
      <a:accent4>
        <a:srgbClr val="D05745"/>
      </a:accent4>
      <a:accent5>
        <a:srgbClr val="558569"/>
      </a:accent5>
      <a:accent6>
        <a:srgbClr val="5E99A4"/>
      </a:accent6>
      <a:hlink>
        <a:srgbClr val="00AAD8"/>
      </a:hlink>
      <a:folHlink>
        <a:srgbClr val="6B6B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0268381F-8695-4B9B-B73C-32AE26FE21CC}" vid="{F76F84D1-7DE8-47E3-882E-CE30FFF99724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COE-Template</Template>
  <TotalTime>1021</TotalTime>
  <Words>320</Words>
  <Application>Microsoft Office PowerPoint</Application>
  <PresentationFormat>Widescreen</PresentationFormat>
  <Paragraphs>36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Metropolitan</vt:lpstr>
      <vt:lpstr>April 2021 Monthly Financial Report</vt:lpstr>
      <vt:lpstr>General Fund Revenues</vt:lpstr>
      <vt:lpstr>Sales and Use Tax Revenues Top Ten Business Categories </vt:lpstr>
      <vt:lpstr>Sales and Use Tax Revenues 2019 – 2021 Monthly Comparison</vt:lpstr>
      <vt:lpstr>2017-2021 Cumulative Change in Sales and Use Tax Collected</vt:lpstr>
      <vt:lpstr>General Fund Expenditures</vt:lpstr>
      <vt:lpstr>General Fund Transfers</vt:lpstr>
      <vt:lpstr>General Fund-Fund Balance Composition (in millions)</vt:lpstr>
      <vt:lpstr>YTD Sales &amp; Use Collections by Area</vt:lpstr>
      <vt:lpstr>3 Year Avg YTD Sales Tax Collected by Area</vt:lpstr>
      <vt:lpstr>Appendix</vt:lpstr>
      <vt:lpstr>City of Englewood Sales Tax Area Map</vt:lpstr>
      <vt:lpstr>YTD Sales &amp; Use Tax Collections by Area</vt:lpstr>
      <vt:lpstr>Area 1 Sales Tax CityCenter (Formerly Cinderella City)  </vt:lpstr>
      <vt:lpstr>Area 2 Sales Tax South of Yale, north &amp; south side of Jefferson Ave/US 285 between Bannock and Sherman </vt:lpstr>
      <vt:lpstr>Area 3 Sales Tax  S of Jefferson Ave/US 285 between Bannock &amp; Sherman and north side of Belleview between Logan &amp; Delaware</vt:lpstr>
      <vt:lpstr>Area 4 Sales Tax Broadway and Belleview (Between Fox and Sherman and south of Belleview and to the southern City Limits)</vt:lpstr>
      <vt:lpstr>Area 5 Sales Tax Area 5 - Federal and Belleview W of Santa Fe Drive </vt:lpstr>
      <vt:lpstr>Area 6 Sales Tax  Area 6 - All other City locations </vt:lpstr>
      <vt:lpstr>Area 7 Sales Tax Area 7 - Outside City limits </vt:lpstr>
      <vt:lpstr>Area 8 Sales Tax  Public Utilities</vt:lpstr>
      <vt:lpstr>Area 13 Sales Tax Area 13 - Hampden Avenue (US 285) and University Boulevard </vt:lpstr>
      <vt:lpstr>Area 14 Sales Tax Online Sales</vt:lpstr>
      <vt:lpstr>Regular Use Tax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Harguth</dc:creator>
  <cp:lastModifiedBy>Kevin Engels</cp:lastModifiedBy>
  <cp:revision>70</cp:revision>
  <dcterms:created xsi:type="dcterms:W3CDTF">2020-10-21T17:16:26Z</dcterms:created>
  <dcterms:modified xsi:type="dcterms:W3CDTF">2021-05-28T16:11:47Z</dcterms:modified>
</cp:coreProperties>
</file>